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4925" r:id="rId5"/>
  </p:sldMasterIdLst>
  <p:notesMasterIdLst>
    <p:notesMasterId r:id="rId36"/>
  </p:notesMasterIdLst>
  <p:sldIdLst>
    <p:sldId id="2076136804" r:id="rId6"/>
    <p:sldId id="308" r:id="rId7"/>
    <p:sldId id="2076136811" r:id="rId8"/>
    <p:sldId id="2076136795" r:id="rId9"/>
    <p:sldId id="2076136796" r:id="rId10"/>
    <p:sldId id="2076136793" r:id="rId11"/>
    <p:sldId id="850" r:id="rId12"/>
    <p:sldId id="10254" r:id="rId13"/>
    <p:sldId id="265" r:id="rId14"/>
    <p:sldId id="10196" r:id="rId15"/>
    <p:sldId id="10230" r:id="rId16"/>
    <p:sldId id="10198" r:id="rId17"/>
    <p:sldId id="10208" r:id="rId18"/>
    <p:sldId id="10209" r:id="rId19"/>
    <p:sldId id="10531" r:id="rId20"/>
    <p:sldId id="10213" r:id="rId21"/>
    <p:sldId id="10214" r:id="rId22"/>
    <p:sldId id="10215" r:id="rId23"/>
    <p:sldId id="2076136794" r:id="rId24"/>
    <p:sldId id="2076136802" r:id="rId25"/>
    <p:sldId id="10251" r:id="rId26"/>
    <p:sldId id="2076136808" r:id="rId27"/>
    <p:sldId id="2507" r:id="rId28"/>
    <p:sldId id="8443" r:id="rId29"/>
    <p:sldId id="2076136805" r:id="rId30"/>
    <p:sldId id="1628" r:id="rId31"/>
    <p:sldId id="2076136806" r:id="rId32"/>
    <p:sldId id="2076136810" r:id="rId33"/>
    <p:sldId id="2076136809" r:id="rId34"/>
    <p:sldId id="835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076136804"/>
            <p14:sldId id="308"/>
            <p14:sldId id="2076136811"/>
          </p14:sldIdLst>
        </p14:section>
        <p14:section name="Platform Positioning &amp; Messaging" id="{5332DB67-C499-4C20-8434-010B4D60F214}">
          <p14:sldIdLst>
            <p14:sldId id="2076136795"/>
            <p14:sldId id="2076136796"/>
            <p14:sldId id="2076136793"/>
          </p14:sldIdLst>
        </p14:section>
        <p14:section name="Momentum &amp; OSS" id="{BCF242D0-BA2F-4553-BB78-38656AD7B2D7}">
          <p14:sldIdLst>
            <p14:sldId id="850"/>
            <p14:sldId id="10254"/>
          </p14:sldIdLst>
        </p14:section>
        <p14:section name=".NET Core 3 Positioning" id="{42F6A5A3-7CCA-4866-9B2F-6D6477324B17}">
          <p14:sldIdLst>
            <p14:sldId id="265"/>
            <p14:sldId id="10196"/>
            <p14:sldId id="10230"/>
            <p14:sldId id="10198"/>
            <p14:sldId id="10208"/>
            <p14:sldId id="10209"/>
            <p14:sldId id="10531"/>
          </p14:sldIdLst>
        </p14:section>
        <p14:section name=".NET 5" id="{65F20E5F-51AB-403C-AE82-1EE02DB789E4}">
          <p14:sldIdLst>
            <p14:sldId id="10213"/>
            <p14:sldId id="10214"/>
            <p14:sldId id="10215"/>
            <p14:sldId id="2076136794"/>
            <p14:sldId id="2076136802"/>
            <p14:sldId id="10251"/>
            <p14:sldId id="2076136808"/>
          </p14:sldIdLst>
        </p14:section>
        <p14:section name="Azure + .NET" id="{6CCDF9CC-F08B-41F2-BF27-CFA9595D3904}">
          <p14:sldIdLst>
            <p14:sldId id="2507"/>
            <p14:sldId id="8443"/>
            <p14:sldId id="2076136805"/>
            <p14:sldId id="1628"/>
            <p14:sldId id="2076136806"/>
            <p14:sldId id="2076136810"/>
            <p14:sldId id="2076136809"/>
          </p14:sldIdLst>
        </p14:section>
        <p14:section name="Modern Architecture Patterns" id="{299D202B-0200-4AA9-B3A0-B5A54C6C8E1E}">
          <p14:sldIdLst>
            <p14:sldId id="8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030A0"/>
    <a:srgbClr val="68217A"/>
    <a:srgbClr val="511C74"/>
    <a:srgbClr val="231F20"/>
    <a:srgbClr val="FFFFFF"/>
    <a:srgbClr val="7FCC27"/>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330" autoAdjust="0"/>
  </p:normalViewPr>
  <p:slideViewPr>
    <p:cSldViewPr snapToGrid="0">
      <p:cViewPr varScale="1">
        <p:scale>
          <a:sx n="70" d="100"/>
          <a:sy n="70" d="100"/>
        </p:scale>
        <p:origin x="24"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iagrams/_rels/data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5" Type="http://schemas.openxmlformats.org/officeDocument/2006/relationships/image" Target="../media/image63.svg"/><Relationship Id="rId4" Type="http://schemas.openxmlformats.org/officeDocument/2006/relationships/image" Target="../media/image62.png"/></Relationships>
</file>

<file path=ppt/diagrams/_rels/data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0.svg"/><Relationship Id="rId1" Type="http://schemas.openxmlformats.org/officeDocument/2006/relationships/image" Target="../media/image85.png"/><Relationship Id="rId6" Type="http://schemas.openxmlformats.org/officeDocument/2006/relationships/image" Target="../media/image84.svg"/><Relationship Id="rId5" Type="http://schemas.openxmlformats.org/officeDocument/2006/relationships/image" Target="../media/image87.png"/><Relationship Id="rId4" Type="http://schemas.openxmlformats.org/officeDocument/2006/relationships/image" Target="../media/image8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Deployment Flexibility</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Side-by-side deployment, self-contained EXEs</a:t>
          </a:r>
        </a:p>
        <a:p>
          <a:pPr>
            <a:lnSpc>
              <a:spcPct val="100000"/>
            </a:lnSpc>
          </a:pPr>
          <a:r>
            <a:rPr lang="en-US" sz="1800" baseline="0"/>
            <a:t>Install machine global or app local framework</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Windows 10</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Access modern Windows 10 APIs from WPF and WinForms</a:t>
          </a:r>
        </a:p>
        <a:p>
          <a:pPr>
            <a:lnSpc>
              <a:spcPct val="100000"/>
            </a:lnSpc>
          </a:pPr>
          <a:r>
            <a:rPr lang="en-US" sz="1800" baseline="0"/>
            <a:t>Use native Windows 10 controls via XAML islands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WPF and WinForms projects also open source on GitHub</a:t>
          </a:r>
        </a:p>
        <a:p>
          <a:pPr>
            <a:lnSpc>
              <a:spcPct val="100000"/>
            </a:lnSpc>
          </a:pPr>
          <a:r>
            <a:rPr lang="en-US" sz="1800" baseline="0"/>
            <a:t>Take advantage of performance, runtime and API improvements happening in .NET Core </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11637" custScaleY="125453"/>
      <dgm:spPr>
        <a:blipFill rotWithShape="1">
          <a:blip xmlns:r="http://schemas.openxmlformats.org/officeDocument/2006/relationships" r:embed="rId3"/>
          <a:srcRect/>
          <a:stretch>
            <a:fillRect l="-3000" r="-3000"/>
          </a:stretch>
        </a:blipFill>
      </dgm:spPr>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2107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dgm:spPr>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05/8/colors/accent0_3" csCatId="mainScheme"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dgm:spPr/>
      <dgm:t>
        <a:bodyPr/>
        <a:lstStyle/>
        <a:p>
          <a:pPr>
            <a:lnSpc>
              <a:spcPct val="100000"/>
            </a:lnSpc>
          </a:pPr>
          <a:r>
            <a:rPr lang="en-US"/>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dgm:spPr/>
      <dgm:t>
        <a:bodyPr/>
        <a:lstStyle/>
        <a:p>
          <a:pPr>
            <a:lnSpc>
              <a:spcPct val="100000"/>
            </a:lnSpc>
          </a:pPr>
          <a:r>
            <a:rPr lang="en-US"/>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dgm:spPr/>
      <dgm:t>
        <a:bodyPr/>
        <a:lstStyle/>
        <a:p>
          <a:pPr>
            <a:lnSpc>
              <a:spcPct val="100000"/>
            </a:lnSpc>
          </a:pPr>
          <a:r>
            <a:rPr lang="en-US"/>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dgm:spPr/>
      <dgm:t>
        <a:bodyPr/>
        <a:lstStyle/>
        <a:p>
          <a:pPr>
            <a:lnSpc>
              <a:spcPct val="100000"/>
            </a:lnSpc>
          </a:pPr>
          <a:r>
            <a:rPr lang="en-US"/>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a:t>Web API’s + Identity</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dgm:spPr/>
      <dgm:t>
        <a:bodyPr/>
        <a:lstStyle/>
        <a:p>
          <a:pPr>
            <a:lnSpc>
              <a:spcPct val="100000"/>
            </a:lnSpc>
          </a:pPr>
          <a:r>
            <a:rPr lang="en-US"/>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05/8/colors/accent0_3" csCatId="mainScheme"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700" baseline="0"/>
            <a:t>You don’t need to know AngularJS, React, Vue, etc.</a:t>
          </a:r>
          <a:endParaRPr lang="en-US" sz="17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700" baseline="0"/>
            <a:t>Take advantage of stability and consistency of .NET</a:t>
          </a:r>
          <a:endParaRPr lang="en-US" sz="17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a:t>Web Assembly </a:t>
          </a:r>
          <a:br>
            <a:rPr lang="en-US" sz="2400" baseline="0"/>
          </a:br>
          <a:r>
            <a:rPr lang="en-US" sz="2000" baseline="0"/>
            <a:t>(In Preview, Release in May 2020)</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X="-262" custLinFactNeighborY="457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652" custLinFactNeighborY="-10054">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Built for .NET developers</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Create custom ML models using C# or F# without having to leave the .NET ecosystem</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Custom ML made easy with </a:t>
          </a:r>
          <a:r>
            <a:rPr lang="en-US" sz="2400" baseline="0" err="1"/>
            <a:t>AutoML</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Extended with TensorFlow &amp; more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s"/>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a:noFill/>
        </a:ln>
      </dgm:spPr>
      <dgm:extLst>
        <a:ext uri="{E40237B7-FDA0-4F09-8148-C483321AD2D9}">
          <dgm14:cNvPr xmlns:dgm14="http://schemas.microsoft.com/office/drawing/2010/diagram" id="0" name="" descr="Lightbulb and gea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751">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000" r="-2000"/>
          </a:stretch>
        </a:blipFill>
        <a:ln>
          <a:noFill/>
        </a:ln>
      </dgm:spPr>
      <dgm:extLst>
        <a:ext uri="{E40237B7-FDA0-4F09-8148-C483321AD2D9}">
          <dgm14:cNvPr xmlns:dgm14="http://schemas.microsoft.com/office/drawing/2010/diagram" id="0" name="" descr="Thumbs up sign"/>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529538"/>
          <a:ext cx="1103390" cy="1103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795247"/>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Deployment Flexibility</a:t>
          </a:r>
          <a:endParaRPr lang="en-US" sz="2400" kern="1200"/>
        </a:p>
      </dsp:txBody>
      <dsp:txXfrm>
        <a:off x="114755" y="1795247"/>
        <a:ext cx="3380850" cy="488135"/>
      </dsp:txXfrm>
    </dsp:sp>
    <dsp:sp modelId="{9247A9F3-3C44-4118-94A0-90A6015918F1}">
      <dsp:nvSpPr>
        <dsp:cNvPr id="0" name=""/>
        <dsp:cNvSpPr/>
      </dsp:nvSpPr>
      <dsp:spPr>
        <a:xfrm>
          <a:off x="12329" y="2358880"/>
          <a:ext cx="3585702"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Side-by-side deployment, self-contained EXEs</a:t>
          </a:r>
        </a:p>
        <a:p>
          <a:pPr marL="0" lvl="0" indent="0" algn="ctr" defTabSz="800100">
            <a:lnSpc>
              <a:spcPct val="100000"/>
            </a:lnSpc>
            <a:spcBef>
              <a:spcPct val="0"/>
            </a:spcBef>
            <a:spcAft>
              <a:spcPct val="35000"/>
            </a:spcAft>
            <a:buNone/>
          </a:pPr>
          <a:r>
            <a:rPr lang="en-US" sz="1800" kern="1200" baseline="0"/>
            <a:t>Install machine global or app local framework</a:t>
          </a:r>
          <a:endParaRPr lang="en-US" sz="1800" kern="1200"/>
        </a:p>
      </dsp:txBody>
      <dsp:txXfrm>
        <a:off x="12329" y="2358880"/>
        <a:ext cx="3585702" cy="1945519"/>
      </dsp:txXfrm>
    </dsp:sp>
    <dsp:sp modelId="{AA30765A-80B4-4B96-ADE6-7DC14350B0DC}">
      <dsp:nvSpPr>
        <dsp:cNvPr id="0" name=""/>
        <dsp:cNvSpPr/>
      </dsp:nvSpPr>
      <dsp:spPr>
        <a:xfrm>
          <a:off x="5110102" y="459326"/>
          <a:ext cx="1231791" cy="1384236"/>
        </a:xfrm>
        <a:prstGeom prst="rect">
          <a:avLst/>
        </a:prstGeom>
        <a:blipFill rotWithShape="1">
          <a:blip xmlns:r="http://schemas.openxmlformats.org/officeDocument/2006/relationships" r:embed="rId3"/>
          <a:srcRect/>
          <a:stretch>
            <a:fillRect l="-3000" r="-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762569"/>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Windows 10</a:t>
          </a:r>
          <a:endParaRPr lang="en-US" sz="2400" kern="1200"/>
        </a:p>
      </dsp:txBody>
      <dsp:txXfrm>
        <a:off x="4149727" y="1762569"/>
        <a:ext cx="3152543" cy="488135"/>
      </dsp:txXfrm>
    </dsp:sp>
    <dsp:sp modelId="{3F1F6005-FCFE-4A2B-BE68-A1F6E1439CDC}">
      <dsp:nvSpPr>
        <dsp:cNvPr id="0" name=""/>
        <dsp:cNvSpPr/>
      </dsp:nvSpPr>
      <dsp:spPr>
        <a:xfrm>
          <a:off x="4149727" y="2251018"/>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Access modern Windows 10 APIs from WPF and WinForms</a:t>
          </a:r>
        </a:p>
        <a:p>
          <a:pPr marL="0" lvl="0" indent="0" algn="ctr" defTabSz="800100">
            <a:lnSpc>
              <a:spcPct val="100000"/>
            </a:lnSpc>
            <a:spcBef>
              <a:spcPct val="0"/>
            </a:spcBef>
            <a:spcAft>
              <a:spcPct val="35000"/>
            </a:spcAft>
            <a:buNone/>
          </a:pPr>
          <a:r>
            <a:rPr lang="en-US" sz="1800" kern="1200" baseline="0"/>
            <a:t>Use native Windows 10 controls via XAML islands</a:t>
          </a:r>
          <a:endParaRPr lang="en-US" sz="1800" kern="1200"/>
        </a:p>
      </dsp:txBody>
      <dsp:txXfrm>
        <a:off x="4149727" y="2251018"/>
        <a:ext cx="3152543" cy="1945519"/>
      </dsp:txXfrm>
    </dsp:sp>
    <dsp:sp modelId="{887A2411-E56E-4B51-8FD1-B1B16073166D}">
      <dsp:nvSpPr>
        <dsp:cNvPr id="0" name=""/>
        <dsp:cNvSpPr/>
      </dsp:nvSpPr>
      <dsp:spPr>
        <a:xfrm>
          <a:off x="8878542" y="529538"/>
          <a:ext cx="1103390" cy="1103390"/>
        </a:xfrm>
        <a:prstGeom prst="rect">
          <a:avLst/>
        </a:prstGeom>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795247"/>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Open Source</a:t>
          </a:r>
          <a:endParaRPr lang="en-US" sz="2000" kern="1200"/>
        </a:p>
      </dsp:txBody>
      <dsp:txXfrm>
        <a:off x="7853965" y="1795247"/>
        <a:ext cx="3152543" cy="488135"/>
      </dsp:txXfrm>
    </dsp:sp>
    <dsp:sp modelId="{7F7F6124-89A7-483E-9F78-684E5A198A9B}">
      <dsp:nvSpPr>
        <dsp:cNvPr id="0" name=""/>
        <dsp:cNvSpPr/>
      </dsp:nvSpPr>
      <dsp:spPr>
        <a:xfrm>
          <a:off x="7853965" y="2337343"/>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WPF and WinForms projects also open source on GitHub</a:t>
          </a:r>
        </a:p>
        <a:p>
          <a:pPr marL="0" lvl="0" indent="0" algn="ctr" defTabSz="800100">
            <a:lnSpc>
              <a:spcPct val="100000"/>
            </a:lnSpc>
            <a:spcBef>
              <a:spcPct val="0"/>
            </a:spcBef>
            <a:spcAft>
              <a:spcPct val="35000"/>
            </a:spcAft>
            <a:buNone/>
          </a:pPr>
          <a:r>
            <a:rPr lang="en-US" sz="1800" kern="1200" baseline="0"/>
            <a:t>Take advantage of performance, runtime and API improvements happening in .NET Core </a:t>
          </a:r>
          <a:endParaRPr lang="en-US" sz="1800" kern="1200"/>
        </a:p>
      </dsp:txBody>
      <dsp:txXfrm>
        <a:off x="7853965" y="2337343"/>
        <a:ext cx="3152543" cy="1945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718247"/>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201458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2014580"/>
        <a:ext cx="3286406" cy="492960"/>
      </dsp:txXfrm>
    </dsp:sp>
    <dsp:sp modelId="{AD202792-16B7-448B-ABA7-ADB9343E4B9C}">
      <dsp:nvSpPr>
        <dsp:cNvPr id="0" name=""/>
        <dsp:cNvSpPr/>
      </dsp:nvSpPr>
      <dsp:spPr>
        <a:xfrm>
          <a:off x="4688" y="2575489"/>
          <a:ext cx="3286406" cy="154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High performance contract-based RPC services with .NET</a:t>
          </a:r>
        </a:p>
        <a:p>
          <a:pPr marL="0" lvl="0" indent="0" algn="ctr" defTabSz="755650">
            <a:lnSpc>
              <a:spcPct val="100000"/>
            </a:lnSpc>
            <a:spcBef>
              <a:spcPct val="0"/>
            </a:spcBef>
            <a:spcAft>
              <a:spcPct val="35000"/>
            </a:spcAft>
            <a:buNone/>
          </a:pPr>
          <a:r>
            <a:rPr lang="en-US" sz="1700" kern="1200"/>
            <a:t>Works across many languages and platforms</a:t>
          </a:r>
        </a:p>
      </dsp:txBody>
      <dsp:txXfrm>
        <a:off x="4688" y="2575489"/>
        <a:ext cx="3286406" cy="1540200"/>
      </dsp:txXfrm>
    </dsp:sp>
    <dsp:sp modelId="{0CDF11CB-23FE-4AF6-90C0-A4F39B25DD2F}">
      <dsp:nvSpPr>
        <dsp:cNvPr id="0" name=""/>
        <dsp:cNvSpPr/>
      </dsp:nvSpPr>
      <dsp:spPr>
        <a:xfrm>
          <a:off x="4934297" y="718247"/>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201458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Worker Service </a:t>
          </a:r>
          <a:endParaRPr lang="en-US" sz="2600" kern="1200"/>
        </a:p>
      </dsp:txBody>
      <dsp:txXfrm>
        <a:off x="3866215" y="2014580"/>
        <a:ext cx="3286406" cy="492960"/>
      </dsp:txXfrm>
    </dsp:sp>
    <dsp:sp modelId="{C4314E91-502A-49BB-A666-DB71DA15901A}">
      <dsp:nvSpPr>
        <dsp:cNvPr id="0" name=""/>
        <dsp:cNvSpPr/>
      </dsp:nvSpPr>
      <dsp:spPr>
        <a:xfrm>
          <a:off x="3866215" y="2575489"/>
          <a:ext cx="3286406" cy="154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Starting point for long running back processes like Windows Server or Linux daemon</a:t>
          </a:r>
        </a:p>
        <a:p>
          <a:pPr marL="0" lvl="0" indent="0" algn="ctr" defTabSz="755650">
            <a:lnSpc>
              <a:spcPct val="100000"/>
            </a:lnSpc>
            <a:spcBef>
              <a:spcPct val="0"/>
            </a:spcBef>
            <a:spcAft>
              <a:spcPct val="35000"/>
            </a:spcAft>
            <a:buNone/>
          </a:pPr>
          <a:r>
            <a:rPr lang="en-US" sz="1700" kern="1200"/>
            <a:t>Producing or consuming messages from a message queue</a:t>
          </a:r>
        </a:p>
      </dsp:txBody>
      <dsp:txXfrm>
        <a:off x="3866215" y="2575489"/>
        <a:ext cx="3286406" cy="1540200"/>
      </dsp:txXfrm>
    </dsp:sp>
    <dsp:sp modelId="{7E85110C-8150-4D35-A74F-599976EDDF22}">
      <dsp:nvSpPr>
        <dsp:cNvPr id="0" name=""/>
        <dsp:cNvSpPr/>
      </dsp:nvSpPr>
      <dsp:spPr>
        <a:xfrm>
          <a:off x="8795825" y="718247"/>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201458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Web API’s + Identity</a:t>
          </a:r>
          <a:endParaRPr lang="en-US" sz="2600" kern="1200"/>
        </a:p>
      </dsp:txBody>
      <dsp:txXfrm>
        <a:off x="7727743" y="2014580"/>
        <a:ext cx="3286406" cy="492960"/>
      </dsp:txXfrm>
    </dsp:sp>
    <dsp:sp modelId="{3D81694F-76DD-49A0-91C1-DB4789E7C715}">
      <dsp:nvSpPr>
        <dsp:cNvPr id="0" name=""/>
        <dsp:cNvSpPr/>
      </dsp:nvSpPr>
      <dsp:spPr>
        <a:xfrm>
          <a:off x="7727743" y="2575489"/>
          <a:ext cx="3286406" cy="154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Add security and authentication to Web API’s</a:t>
          </a:r>
        </a:p>
      </dsp:txBody>
      <dsp:txXfrm>
        <a:off x="7727743" y="2575489"/>
        <a:ext cx="3286406" cy="154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697569"/>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948874"/>
          <a:ext cx="3380850"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Full stack web development with C#</a:t>
          </a:r>
          <a:endParaRPr lang="en-US" sz="2400" kern="1200"/>
        </a:p>
      </dsp:txBody>
      <dsp:txXfrm>
        <a:off x="114755" y="1948874"/>
        <a:ext cx="3380850" cy="1089703"/>
      </dsp:txXfrm>
    </dsp:sp>
    <dsp:sp modelId="{9247A9F3-3C44-4118-94A0-90A6015918F1}">
      <dsp:nvSpPr>
        <dsp:cNvPr id="0" name=""/>
        <dsp:cNvSpPr/>
      </dsp:nvSpPr>
      <dsp:spPr>
        <a:xfrm>
          <a:off x="4069" y="3154399"/>
          <a:ext cx="3585702"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You don’t need to know AngularJS, React, Vue, etc.</a:t>
          </a:r>
          <a:endParaRPr lang="en-US" sz="1700" kern="1200"/>
        </a:p>
        <a:p>
          <a:pPr marL="0" lvl="0" indent="0" algn="ctr" defTabSz="755650">
            <a:lnSpc>
              <a:spcPct val="100000"/>
            </a:lnSpc>
            <a:spcBef>
              <a:spcPct val="0"/>
            </a:spcBef>
            <a:spcAft>
              <a:spcPct val="35000"/>
            </a:spcAft>
            <a:buNone/>
          </a:pPr>
          <a:r>
            <a:rPr lang="en-US" sz="1700" kern="1200" baseline="0"/>
            <a:t>Take advantage of stability and consistency of .NET</a:t>
          </a:r>
          <a:endParaRPr lang="en-US" sz="1700" kern="1200"/>
        </a:p>
      </dsp:txBody>
      <dsp:txXfrm>
        <a:off x="4069" y="3154399"/>
        <a:ext cx="3585702" cy="1028993"/>
      </dsp:txXfrm>
    </dsp:sp>
    <dsp:sp modelId="{AA30765A-80B4-4B96-ADE6-7DC14350B0DC}">
      <dsp:nvSpPr>
        <dsp:cNvPr id="0" name=""/>
        <dsp:cNvSpPr/>
      </dsp:nvSpPr>
      <dsp:spPr>
        <a:xfrm>
          <a:off x="5003587" y="58888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2057558"/>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Runs in all browsers</a:t>
          </a:r>
          <a:endParaRPr lang="en-US" sz="2400" kern="1200"/>
        </a:p>
      </dsp:txBody>
      <dsp:txXfrm>
        <a:off x="4149727" y="2057558"/>
        <a:ext cx="3152543" cy="1089703"/>
      </dsp:txXfrm>
    </dsp:sp>
    <dsp:sp modelId="{3F1F6005-FCFE-4A2B-BE68-A1F6E1439CDC}">
      <dsp:nvSpPr>
        <dsp:cNvPr id="0" name=""/>
        <dsp:cNvSpPr/>
      </dsp:nvSpPr>
      <dsp:spPr>
        <a:xfrm>
          <a:off x="4170281" y="3112603"/>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a:t>Share C# code with the client and server</a:t>
          </a:r>
          <a:endParaRPr lang="en-US" sz="1800" kern="1200"/>
        </a:p>
      </dsp:txBody>
      <dsp:txXfrm>
        <a:off x="4170281" y="3112603"/>
        <a:ext cx="3152543" cy="1028993"/>
      </dsp:txXfrm>
    </dsp:sp>
    <dsp:sp modelId="{887A2411-E56E-4B51-8FD1-B1B16073166D}">
      <dsp:nvSpPr>
        <dsp:cNvPr id="0" name=""/>
        <dsp:cNvSpPr/>
      </dsp:nvSpPr>
      <dsp:spPr>
        <a:xfrm>
          <a:off x="8878542" y="697569"/>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948874"/>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Web Assembly </a:t>
          </a:r>
          <a:br>
            <a:rPr lang="en-US" sz="2400" kern="1200" baseline="0"/>
          </a:br>
          <a:r>
            <a:rPr lang="en-US" sz="2000" kern="1200" baseline="0"/>
            <a:t>(In Preview, Release in May 2020)</a:t>
          </a:r>
          <a:endParaRPr lang="en-US" sz="2000" kern="1200"/>
        </a:p>
      </dsp:txBody>
      <dsp:txXfrm>
        <a:off x="7853965" y="1948874"/>
        <a:ext cx="3152543" cy="1089703"/>
      </dsp:txXfrm>
    </dsp:sp>
    <dsp:sp modelId="{7F7F6124-89A7-483E-9F78-684E5A198A9B}">
      <dsp:nvSpPr>
        <dsp:cNvPr id="0" name=""/>
        <dsp:cNvSpPr/>
      </dsp:nvSpPr>
      <dsp:spPr>
        <a:xfrm>
          <a:off x="7853965" y="3107374"/>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Native</a:t>
          </a:r>
          <a:r>
            <a:rPr lang="en-US" sz="1800" kern="1200" baseline="0"/>
            <a:t> performance</a:t>
          </a:r>
          <a:endParaRPr lang="en-US" sz="1800" kern="1200"/>
        </a:p>
        <a:p>
          <a:pPr marL="0" lvl="0" indent="0" algn="ctr" defTabSz="800100">
            <a:lnSpc>
              <a:spcPct val="100000"/>
            </a:lnSpc>
            <a:spcBef>
              <a:spcPct val="0"/>
            </a:spcBef>
            <a:spcAft>
              <a:spcPct val="35000"/>
            </a:spcAft>
            <a:buNone/>
          </a:pPr>
          <a:r>
            <a:rPr lang="en-US" sz="1800" kern="1200" baseline="0"/>
            <a:t>Requires no plugin or code transpilation</a:t>
          </a:r>
          <a:endParaRPr lang="en-US" sz="1800" kern="1200"/>
        </a:p>
      </dsp:txBody>
      <dsp:txXfrm>
        <a:off x="7853965" y="3107374"/>
        <a:ext cx="3152543" cy="10289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893853"/>
          <a:ext cx="1104468" cy="110446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129310"/>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Built for .NET developers</a:t>
          </a:r>
          <a:endParaRPr lang="en-US" sz="2400" kern="1200"/>
        </a:p>
      </dsp:txBody>
      <dsp:txXfrm>
        <a:off x="109481" y="2129310"/>
        <a:ext cx="3384155" cy="813559"/>
      </dsp:txXfrm>
    </dsp:sp>
    <dsp:sp modelId="{9247A9F3-3C44-4118-94A0-90A6015918F1}">
      <dsp:nvSpPr>
        <dsp:cNvPr id="0" name=""/>
        <dsp:cNvSpPr/>
      </dsp:nvSpPr>
      <dsp:spPr>
        <a:xfrm>
          <a:off x="6955" y="3003794"/>
          <a:ext cx="3589207" cy="93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Create custom ML models using C# or F# without having to leave the .NET ecosystem</a:t>
          </a:r>
          <a:endParaRPr lang="en-US" sz="1800" kern="1200"/>
        </a:p>
      </dsp:txBody>
      <dsp:txXfrm>
        <a:off x="6955" y="3003794"/>
        <a:ext cx="3589207" cy="936289"/>
      </dsp:txXfrm>
    </dsp:sp>
    <dsp:sp modelId="{AA30765A-80B4-4B96-ADE6-7DC14350B0DC}">
      <dsp:nvSpPr>
        <dsp:cNvPr id="0" name=""/>
        <dsp:cNvSpPr/>
      </dsp:nvSpPr>
      <dsp:spPr>
        <a:xfrm>
          <a:off x="5226233" y="897919"/>
          <a:ext cx="999954" cy="10716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108732"/>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Custom ML made easy with </a:t>
          </a:r>
          <a:r>
            <a:rPr lang="en-US" sz="2400" kern="1200" baseline="0" err="1"/>
            <a:t>AutoML</a:t>
          </a:r>
          <a:endParaRPr lang="en-US" sz="2400" kern="1200"/>
        </a:p>
      </dsp:txBody>
      <dsp:txXfrm>
        <a:off x="4148397" y="2108732"/>
        <a:ext cx="3155625" cy="813559"/>
      </dsp:txXfrm>
    </dsp:sp>
    <dsp:sp modelId="{3F1F6005-FCFE-4A2B-BE68-A1F6E1439CDC}">
      <dsp:nvSpPr>
        <dsp:cNvPr id="0" name=""/>
        <dsp:cNvSpPr/>
      </dsp:nvSpPr>
      <dsp:spPr>
        <a:xfrm>
          <a:off x="4159821" y="2999900"/>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kern="1200"/>
        </a:p>
      </dsp:txBody>
      <dsp:txXfrm>
        <a:off x="4159821" y="2999900"/>
        <a:ext cx="3155625" cy="952801"/>
      </dsp:txXfrm>
    </dsp:sp>
    <dsp:sp modelId="{887A2411-E56E-4B51-8FD1-B1B16073166D}">
      <dsp:nvSpPr>
        <dsp:cNvPr id="0" name=""/>
        <dsp:cNvSpPr/>
      </dsp:nvSpPr>
      <dsp:spPr>
        <a:xfrm>
          <a:off x="8908613" y="893853"/>
          <a:ext cx="1050913" cy="10879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000" r="-2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112798"/>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Extended with TensorFlow &amp; more</a:t>
          </a:r>
          <a:endParaRPr lang="en-US" sz="2000" kern="1200"/>
        </a:p>
      </dsp:txBody>
      <dsp:txXfrm>
        <a:off x="7856257" y="2112798"/>
        <a:ext cx="3155625" cy="813559"/>
      </dsp:txXfrm>
    </dsp:sp>
    <dsp:sp modelId="{7F7F6124-89A7-483E-9F78-684E5A198A9B}">
      <dsp:nvSpPr>
        <dsp:cNvPr id="0" name=""/>
        <dsp:cNvSpPr/>
      </dsp:nvSpPr>
      <dsp:spPr>
        <a:xfrm>
          <a:off x="7856257" y="2976735"/>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kern="1200"/>
        </a:p>
      </dsp:txBody>
      <dsp:txXfrm>
        <a:off x="7856257" y="2976735"/>
        <a:ext cx="3155625" cy="95280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cncf/velocit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Hello everyone!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Thanks for joining and giving us an opportunity to discuss how Azure can provide great value to your .NET needs. </a:t>
            </a:r>
          </a:p>
          <a:p>
            <a:endParaRPr lang="en-US" dirty="0">
              <a:latin typeface="Segoe UI" panose="020B0502040204020203" pitchFamily="34" charset="0"/>
              <a:cs typeface="Segoe UI" panose="020B0502040204020203" pitchFamily="34" charset="0"/>
            </a:endParaRPr>
          </a:p>
          <a:p>
            <a:r>
              <a:rPr lang="en-US" dirty="0"/>
              <a:t>If you are a .NET developer or architect who wants to get started with Microsoft Azure, this session is for you! </a:t>
            </a:r>
          </a:p>
          <a:p>
            <a:endParaRPr lang="en-US" dirty="0"/>
          </a:p>
          <a:p>
            <a:r>
              <a:rPr lang="en-US" dirty="0"/>
              <a:t>We are going to talk about the latest on .NET and its ecosystem, roadmap and its future. We will also see how to get started with Azure services you can use to run your .NET applications and also build a cloud native solution on Azure. </a:t>
            </a:r>
          </a:p>
          <a:p>
            <a:endParaRPr lang="en-US" dirty="0"/>
          </a:p>
          <a:p>
            <a:r>
              <a:rPr lang="en-US" dirty="0"/>
              <a:t>Before we dive in, let’s take a moment to catch up with .NET updates to set the context. </a:t>
            </a: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0741AF3-8026-4864-88D3-A786FFF5810E}" type="slidenum">
              <a:rPr lang="en-US" smtClean="0"/>
              <a:t>1</a:t>
            </a:fld>
            <a:endParaRPr lang="en-US" dirty="0"/>
          </a:p>
        </p:txBody>
      </p:sp>
    </p:spTree>
    <p:extLst>
      <p:ext uri="{BB962C8B-B14F-4D97-AF65-F5344CB8AC3E}">
        <p14:creationId xmlns:p14="http://schemas.microsoft.com/office/powerpoint/2010/main" val="4023013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998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we have millions of Windows developers using .NET. So .NET Core has added support for Windows Forms and WPF. This allows you to take advantage of the innovation happening in .NET Core, while still using the UI frameworks you know and love.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392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729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Support for new scenarios such as Sales Forecasting, Anomaly Detection</a:t>
            </a:r>
          </a:p>
          <a:p>
            <a:r>
              <a:rPr lang="en-US" sz="1200" b="0" i="0" kern="1200" dirty="0">
                <a:solidFill>
                  <a:schemeClr val="tx1"/>
                </a:solidFill>
                <a:effectLst/>
                <a:latin typeface="+mn-lt"/>
                <a:ea typeface="+mn-ea"/>
                <a:cs typeface="+mn-cs"/>
              </a:rPr>
              <a:t>General availability of TensorFlow and ONNX support </a:t>
            </a:r>
          </a:p>
          <a:p>
            <a:r>
              <a:rPr lang="en-US" sz="1200" b="0" i="0" kern="1200" dirty="0">
                <a:solidFill>
                  <a:schemeClr val="tx1"/>
                </a:solidFill>
                <a:effectLst/>
                <a:latin typeface="+mn-lt"/>
                <a:ea typeface="+mn-ea"/>
                <a:cs typeface="+mn-cs"/>
              </a:rPr>
              <a:t>Preview: Native database loader that enables training directly against relational databases</a:t>
            </a:r>
          </a:p>
          <a:p>
            <a:r>
              <a:rPr lang="en-US" sz="1200" b="0" i="0" kern="1200" dirty="0">
                <a:solidFill>
                  <a:schemeClr val="tx1"/>
                </a:solidFill>
                <a:effectLst/>
                <a:latin typeface="+mn-lt"/>
                <a:ea typeface="+mn-ea"/>
                <a:cs typeface="+mn-cs"/>
              </a:rPr>
              <a:t>Preview: Build custom deep learning models using </a:t>
            </a:r>
            <a:r>
              <a:rPr lang="en-US" sz="1200" b="0" i="0" kern="1200" dirty="0" err="1">
                <a:solidFill>
                  <a:schemeClr val="tx1"/>
                </a:solidFill>
                <a:effectLst/>
                <a:latin typeface="+mn-lt"/>
                <a:ea typeface="+mn-ea"/>
                <a:cs typeface="+mn-cs"/>
              </a:rPr>
              <a:t>Tensorflow</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.NET Core 3 - New scenarios in Model Builder - GitHub Issue classification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we're working on adding some cool stuff, which we'll show you an example of in the next demo" .. or something like that (because deep learning for Model Builder won't be released for a while)</a:t>
            </a:r>
          </a:p>
          <a:p>
            <a:endParaRPr lang="en-US" dirty="0"/>
          </a:p>
          <a:p>
            <a:r>
              <a:rPr lang="en-US" dirty="0"/>
              <a:t>few things you can do with ML.NET </a:t>
            </a:r>
          </a:p>
          <a:p>
            <a:r>
              <a:rPr lang="en-US" dirty="0"/>
              <a:t>Sentiment analysis</a:t>
            </a:r>
          </a:p>
          <a:p>
            <a:r>
              <a:rPr lang="en-US" dirty="0"/>
              <a:t>Customer segmentation</a:t>
            </a:r>
          </a:p>
          <a:p>
            <a:r>
              <a:rPr lang="en-US" dirty="0"/>
              <a:t>Product Recommendation</a:t>
            </a:r>
          </a:p>
          <a:p>
            <a:r>
              <a:rPr lang="en-US" dirty="0"/>
              <a:t>Price prediction</a:t>
            </a:r>
          </a:p>
          <a:p>
            <a:r>
              <a:rPr lang="en-US" dirty="0"/>
              <a:t>Fraud detection</a:t>
            </a:r>
          </a:p>
          <a:p>
            <a:r>
              <a:rPr lang="en-US" dirty="0"/>
              <a:t>Sales forecasting </a:t>
            </a:r>
          </a:p>
          <a:p>
            <a:r>
              <a:rPr lang="en-US" dirty="0"/>
              <a:t>Spam detection</a:t>
            </a:r>
          </a:p>
          <a:p>
            <a:r>
              <a:rPr lang="en-US" dirty="0"/>
              <a:t>Image classification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14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2014 – .NET Framework, .NET Core, Xamarin / Mono</a:t>
            </a:r>
          </a:p>
          <a:p>
            <a:pPr lvl="1"/>
            <a:r>
              <a:rPr lang="en-US"/>
              <a:t>Three different frameworks, hard to share code across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6/4/2020 10:53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2016 – Introduce .NET Standard - can write libraries that run on all the .NET’s. </a:t>
            </a:r>
          </a:p>
          <a:p>
            <a:pPr lvl="1"/>
            <a:r>
              <a:rPr lang="en-US"/>
              <a:t>While all .NET’s must implement the same API’s, their implementations are different. The Runtimes are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6/4/2020 10:53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 – Introduce .NET 5 – Windows, Mac, Linux, Android, IOS all run .NET Core’s runtime</a:t>
            </a:r>
            <a:endParaRPr lang="en-US">
              <a:cs typeface="Calibri"/>
            </a:endParaRPr>
          </a:p>
          <a:p>
            <a:pPr lvl="1"/>
            <a:r>
              <a:rPr lang="en-US"/>
              <a:t>Same BCL used on all platforms, same runtime used on all platforms</a:t>
            </a:r>
          </a:p>
          <a:p>
            <a:pPr lvl="1"/>
            <a:r>
              <a:rPr lang="en-US"/>
              <a:t>Native code compilation on all platforms, by merging .NET Native and Mono AOT</a:t>
            </a:r>
          </a:p>
          <a:p>
            <a:pPr lvl="1"/>
            <a:endParaRPr lang="en-US"/>
          </a:p>
          <a:p>
            <a:pPr lvl="1"/>
            <a:r>
              <a:rPr lang="en-US"/>
              <a:t>JIT and AOT Runtime</a:t>
            </a:r>
          </a:p>
          <a:p>
            <a:pPr lvl="1"/>
            <a:endParaRPr lang="en-US">
              <a:cs typeface="Calibri"/>
            </a:endParaRPr>
          </a:p>
          <a:p>
            <a:r>
              <a:rPr lang="en-US" sz="1200">
                <a:effectLst/>
              </a:rPr>
              <a:t>.NET 5 is the next major version of the .NET Platform that brings technologies from .NET Framework, .NET Core and &amp; Mono runtimes and frameworks together into one .NET platform. </a:t>
            </a:r>
            <a:br>
              <a:rPr lang="en-US"/>
            </a:br>
            <a:endParaRPr lang="en-US"/>
          </a:p>
          <a:p>
            <a:r>
              <a:rPr lang="en-US" sz="1200">
                <a:effectLst/>
              </a:rPr>
              <a:t>.NET 5 will have one Base Class Library (BCL) that will contain APIs for building any type of application. All .NET workloads are supported with application frameworks including cross-platform web development with ASP.NET, iOS and Android mobile development with Xamarin, Windows Desktop, and cross-platform IoT. </a:t>
            </a:r>
          </a:p>
          <a:p>
            <a:endParaRPr lang="en-US"/>
          </a:p>
          <a:p>
            <a:r>
              <a:rPr lang="en-US" sz="1200">
                <a:effectLst/>
              </a:rPr>
              <a:t>.NET 5 will have both Just-in-Time (JIT) and Ahead-of-Time (AOT) compilation models for the multiple compute and device scenarios it must support. JIT has better performance for server and desktop workloads as well as development environments. AOT has better startup, a small footprint, and is required for mobile and IoT devices. </a:t>
            </a:r>
          </a:p>
          <a:p>
            <a:endParaRPr lang="en-US"/>
          </a:p>
          <a:p>
            <a:r>
              <a:rPr lang="en-US" sz="1200">
                <a:effectLst/>
              </a:rPr>
              <a:t>.NET 5 will also have one unified toolchain supported by new SDK project types, will have a flexible deployment model (Side-by-Side and self-contained EXEs) and continue .NET Core's superior performance for server &amp; cloud workloads.</a:t>
            </a:r>
            <a:endParaRPr lang="en-US"/>
          </a:p>
          <a:p>
            <a:pPr lvl="0"/>
            <a:endParaRPr lang="en-US">
              <a:cs typeface="Calibri"/>
            </a:endParaRPr>
          </a:p>
          <a:p>
            <a:pPr lvl="1"/>
            <a:endParaRPr lang="en-US">
              <a:cs typeface="Calibri"/>
            </a:endParaRPr>
          </a:p>
          <a:p>
            <a:pPr lvl="1"/>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6/4/2020 10:53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5 is the evolution of .NET Core, adding the best capabilities of Mono to provide support for small device footprints. .NET Core used the best parts of the .NET Framework as we built its initial release. .NET 5 takes the best of all of the learnings we have across our multiple implementations and brings them together into a single unified platform.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476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2</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2736641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86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add more and more workloads to .NET Core, and continue to innovate and focus on modern platform capabilities, we are at a point where we will be providing only critical updates to .NET Framework. This means that applications running on .NET Framework will continue to run the same as they always have. However, this also means that any new development should be with .NET Core moving forward. </a:t>
            </a:r>
          </a:p>
          <a:p>
            <a:endParaRPr lang="en-US" dirty="0"/>
          </a:p>
          <a:p>
            <a:endParaRPr lang="en-US" dirty="0"/>
          </a:p>
          <a:p>
            <a:r>
              <a:rPr lang="en-US" b="0" i="0" dirty="0">
                <a:solidFill>
                  <a:srgbClr val="333333"/>
                </a:solidFill>
                <a:effectLst/>
                <a:latin typeface="Segoe UI" panose="020B0502040204020203" pitchFamily="34" charset="0"/>
              </a:rPr>
              <a:t>New applications should be built on .NET Core. .NET Core is where future investments in .NET will happen. Existing applications are safe to remain on .NET Framework which will be supported. Existing applications that want to take advantage of the new features in .NET should consider moving to .NET Core</a:t>
            </a:r>
            <a:endParaRPr lang="en-US" dirty="0"/>
          </a:p>
        </p:txBody>
      </p:sp>
      <p:sp>
        <p:nvSpPr>
          <p:cNvPr id="4" name="Slide Number Placeholder 3"/>
          <p:cNvSpPr>
            <a:spLocks noGrp="1"/>
          </p:cNvSpPr>
          <p:nvPr>
            <p:ph type="sldNum" sz="quarter" idx="5"/>
          </p:nvPr>
        </p:nvSpPr>
        <p:spPr/>
        <p:txBody>
          <a:bodyPr/>
          <a:lstStyle/>
          <a:p>
            <a:fld id="{6A5AC7CE-2342-439D-99E9-F1094D4D7F89}" type="slidenum">
              <a:rPr lang="en-US" smtClean="0"/>
              <a:t>21</a:t>
            </a:fld>
            <a:endParaRPr lang="en-US"/>
          </a:p>
        </p:txBody>
      </p:sp>
    </p:spTree>
    <p:extLst>
      <p:ext uri="{BB962C8B-B14F-4D97-AF65-F5344CB8AC3E}">
        <p14:creationId xmlns:p14="http://schemas.microsoft.com/office/powerpoint/2010/main" val="1704295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38732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is the .NET developer’s cloud. There are hundreds of developer services accessible to .NET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6/4/2020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198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a:solidFill>
                  <a:schemeClr val="tx1"/>
                </a:solidFill>
                <a:effectLst/>
                <a:latin typeface="Segoe UI Light" pitchFamily="34" charset="0"/>
                <a:ea typeface="+mn-ea"/>
                <a:cs typeface="+mn-cs"/>
              </a:rPr>
              <a:t>As you look to modernize with .NET Core and microservice / serverless / event driven architectures, there are more options and recommendations. Here they are. </a:t>
            </a:r>
          </a:p>
          <a:p>
            <a:pPr rtl="0" eaLnBrk="1" fontAlgn="t" latinLnBrk="0" hangingPunct="1"/>
            <a:endParaRPr lang="en-US" sz="1200" b="1" i="0" u="none" strike="noStrike" kern="1200">
              <a:solidFill>
                <a:schemeClr val="tx1"/>
              </a:solidFill>
              <a:effectLst/>
              <a:latin typeface="Segoe UI Light" pitchFamily="34" charset="0"/>
              <a:ea typeface="+mn-ea"/>
              <a:cs typeface="+mn-cs"/>
            </a:endParaRPr>
          </a:p>
          <a:p>
            <a:pPr rtl="0" eaLnBrk="1" fontAlgn="t" latinLnBrk="0" hangingPunct="1"/>
            <a:r>
              <a:rPr lang="en-US" sz="1200" b="1" i="0" u="none" strike="noStrike" kern="1200">
                <a:solidFill>
                  <a:schemeClr val="tx1"/>
                </a:solidFill>
                <a:effectLst/>
                <a:latin typeface="Segoe UI Light" pitchFamily="34" charset="0"/>
                <a:ea typeface="+mn-ea"/>
                <a:cs typeface="+mn-cs"/>
              </a:rPr>
              <a:t>Service Sweet</a:t>
            </a:r>
            <a:r>
              <a:rPr lang="en-US" sz="1200" b="1" i="0" u="none" strike="noStrike" kern="1200" baseline="0">
                <a:solidFill>
                  <a:schemeClr val="tx1"/>
                </a:solidFill>
                <a:effectLst/>
                <a:latin typeface="Segoe UI Light" pitchFamily="34" charset="0"/>
                <a:ea typeface="+mn-ea"/>
                <a:cs typeface="+mn-cs"/>
              </a:rPr>
              <a:t> spots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Container Instances</a:t>
            </a:r>
          </a:p>
          <a:p>
            <a:pPr rtl="0" eaLnBrk="1" fontAlgn="t" latinLnBrk="0" hangingPunct="1"/>
            <a:r>
              <a:rPr lang="en-US" sz="1200" b="0" i="0" u="none" strike="noStrike" kern="1200">
                <a:solidFill>
                  <a:schemeClr val="tx1"/>
                </a:solidFill>
                <a:effectLst/>
                <a:latin typeface="Segoe UI Light" pitchFamily="34" charset="0"/>
                <a:ea typeface="+mn-ea"/>
                <a:cs typeface="+mn-cs"/>
              </a:rPr>
              <a:t>Run individual containers with no VM management</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App Service Web</a:t>
            </a:r>
            <a:r>
              <a:rPr lang="en-US" sz="1200" b="0" i="0" u="none" strike="noStrike" kern="1200" baseline="0">
                <a:solidFill>
                  <a:schemeClr val="tx1"/>
                </a:solidFill>
                <a:effectLst/>
                <a:latin typeface="Segoe UI Light" pitchFamily="34" charset="0"/>
                <a:ea typeface="+mn-ea"/>
                <a:cs typeface="+mn-cs"/>
              </a:rPr>
              <a:t> Apps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Deploy scalable</a:t>
            </a:r>
            <a:r>
              <a:rPr lang="en-US" sz="1200" b="0" i="0" u="none" strike="noStrike" kern="1200" baseline="0">
                <a:solidFill>
                  <a:schemeClr val="tx1"/>
                </a:solidFill>
                <a:effectLst/>
                <a:latin typeface="Segoe UI Light" pitchFamily="34" charset="0"/>
                <a:ea typeface="+mn-ea"/>
                <a:cs typeface="+mn-cs"/>
              </a:rPr>
              <a:t> web apps and services (with or without using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Kubernetes </a:t>
            </a:r>
            <a:r>
              <a:rPr lang="en-US" sz="1200" b="0" i="0" u="none" strike="noStrike" kern="1200" baseline="0">
                <a:solidFill>
                  <a:schemeClr val="tx1"/>
                </a:solidFill>
                <a:effectLst/>
                <a:latin typeface="Segoe UI Light" pitchFamily="34" charset="0"/>
                <a:ea typeface="+mn-ea"/>
                <a:cs typeface="+mn-cs"/>
              </a:rPr>
              <a:t>Service (AKS)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Use leading OSS orchestrator and associated CNCF tools to deploy and manage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a:t>
            </a:r>
            <a:r>
              <a:rPr lang="en-US" sz="1200" b="0" i="0" u="none" strike="noStrike" kern="1200" baseline="0">
                <a:solidFill>
                  <a:schemeClr val="tx1"/>
                </a:solidFill>
                <a:effectLst/>
                <a:latin typeface="Segoe UI Light" pitchFamily="34" charset="0"/>
                <a:ea typeface="+mn-ea"/>
                <a:cs typeface="+mn-cs"/>
              </a:rPr>
              <a:t> Batch</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Schedule</a:t>
            </a:r>
            <a:r>
              <a:rPr lang="en-US" sz="1200" b="0" i="0" u="none" strike="noStrike" kern="1200" baseline="0">
                <a:solidFill>
                  <a:schemeClr val="tx1"/>
                </a:solidFill>
                <a:effectLst/>
                <a:latin typeface="Segoe UI Light" pitchFamily="34" charset="0"/>
                <a:ea typeface="+mn-ea"/>
                <a:cs typeface="+mn-cs"/>
              </a:rPr>
              <a:t> large scale batch processes deployed in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F2948689-FFE2-4DCB-B8C9-5C332EC94B80}" type="slidenum">
              <a:rPr lang="en-US" smtClean="0"/>
              <a:t>24</a:t>
            </a:fld>
            <a:endParaRPr lang="en-US"/>
          </a:p>
        </p:txBody>
      </p:sp>
    </p:spTree>
    <p:extLst>
      <p:ext uri="{BB962C8B-B14F-4D97-AF65-F5344CB8AC3E}">
        <p14:creationId xmlns:p14="http://schemas.microsoft.com/office/powerpoint/2010/main" val="1445186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E9178"/>
                </a:solidFill>
                <a:effectLst/>
                <a:latin typeface="Consolas" panose="020B0609020204030204" pitchFamily="49" charset="0"/>
              </a:rPr>
              <a:t>This is a sample application that you can use to follow along with the Run a RESTful API with CORS in Azure App Service tutorial</a:t>
            </a:r>
            <a:endParaRPr lang="en-US" b="0" dirty="0">
              <a:solidFill>
                <a:srgbClr val="D4D4D4"/>
              </a:solidFill>
              <a:effectLst/>
              <a:latin typeface="Consolas" panose="020B0609020204030204" pitchFamily="49" charset="0"/>
            </a:endParaRPr>
          </a:p>
          <a:p>
            <a:endParaRPr lang="en-US" dirty="0"/>
          </a:p>
          <a:p>
            <a:r>
              <a:rPr lang="en-US" b="0" dirty="0">
                <a:solidFill>
                  <a:srgbClr val="569CD6"/>
                </a:solidFill>
                <a:effectLst/>
                <a:latin typeface="Consolas" panose="020B0609020204030204" pitchFamily="49" charset="0"/>
              </a:rPr>
              <a:t>languages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csharp</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aspx-csharp</a:t>
            </a:r>
            <a:endParaRPr lang="en-US" b="0" dirty="0">
              <a:solidFill>
                <a:srgbClr val="D4D4D4"/>
              </a:solidFill>
              <a:effectLst/>
              <a:latin typeface="Consolas" panose="020B0609020204030204" pitchFamily="49" charset="0"/>
            </a:endParaRPr>
          </a:p>
          <a:p>
            <a:r>
              <a:rPr lang="en-US" b="0" dirty="0" err="1">
                <a:solidFill>
                  <a:srgbClr val="569CD6"/>
                </a:solidFill>
                <a:effectLst/>
                <a:latin typeface="Consolas" panose="020B0609020204030204" pitchFamily="49" charset="0"/>
              </a:rPr>
              <a:t>page_type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sample</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description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"This is a sample application that you can use to follow along with the Run a RESTful API with CORS in Azure App Service tutorial."</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products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azure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aspnet</a:t>
            </a:r>
            <a:r>
              <a:rPr lang="en-US" b="0" dirty="0">
                <a:solidFill>
                  <a:srgbClr val="CE9178"/>
                </a:solidFill>
                <a:effectLst/>
                <a:latin typeface="Consolas" panose="020B0609020204030204" pitchFamily="49" charset="0"/>
              </a:rPr>
              <a:t>-core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azure-app-service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6/4/2020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26692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next? </a:t>
            </a:r>
          </a:p>
          <a:p>
            <a:r>
              <a:rPr lang="en-US" dirty="0"/>
              <a:t>Modernize applications with .NET Core</a:t>
            </a:r>
          </a:p>
          <a:p>
            <a:endParaRPr lang="en-US" dirty="0"/>
          </a:p>
          <a:p>
            <a:r>
              <a:rPr lang="en-US" dirty="0"/>
              <a:t>Today we focused on Cloud-optimized .NET Framework apps. However, many applications will benefit from modern architecture built on .NET Core – a much faster, modular, cross-platform, open source .NET. Websites can be modernized with ASP.NET Core to bring in better security, compliance, and much better performance than ASP.NET on .NET Framework. .NET Core also provides code patterns for building resilient, high-performance microservices on Linux and Windows.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748F82-1507-48AF-B2E0-5D06E8A6E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440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6/4/2020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726692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1" dirty="0" err="1">
                <a:solidFill>
                  <a:srgbClr val="171717"/>
                </a:solidFill>
                <a:effectLst/>
                <a:latin typeface="Segoe UI" panose="020B0502040204020203" pitchFamily="34" charset="0"/>
              </a:rPr>
              <a:t>eShopOnContainers</a:t>
            </a:r>
            <a:r>
              <a:rPr lang="en-US" b="0" i="0" dirty="0">
                <a:solidFill>
                  <a:srgbClr val="171717"/>
                </a:solidFill>
                <a:effectLst/>
                <a:latin typeface="Segoe UI" panose="020B0502040204020203" pitchFamily="34" charset="0"/>
              </a:rPr>
              <a:t> app is an online store that sells various products, including pins, T-shirts, </a:t>
            </a:r>
            <a:r>
              <a:rPr lang="en-US" b="0" i="0" dirty="0" err="1">
                <a:solidFill>
                  <a:srgbClr val="303336"/>
                </a:solidFill>
                <a:effectLst/>
                <a:latin typeface="Playfair Display"/>
              </a:rPr>
              <a:t>suv-nir</a:t>
            </a:r>
            <a:r>
              <a:rPr lang="en-US" b="0" i="0" dirty="0">
                <a:solidFill>
                  <a:srgbClr val="303336"/>
                </a:solidFill>
                <a:effectLst/>
                <a:latin typeface="Playfair Display"/>
              </a:rPr>
              <a:t>, </a:t>
            </a:r>
            <a:r>
              <a:rPr lang="en-US" b="0" i="0" dirty="0">
                <a:solidFill>
                  <a:srgbClr val="171717"/>
                </a:solidFill>
                <a:effectLst/>
                <a:latin typeface="Segoe UI" panose="020B0502040204020203" pitchFamily="34" charset="0"/>
              </a:rPr>
              <a:t>and coffee mugs. </a:t>
            </a:r>
          </a:p>
          <a:p>
            <a:pPr algn="l" fontAlgn="base"/>
            <a:endParaRPr lang="en-US" b="0" i="0" dirty="0">
              <a:solidFill>
                <a:srgbClr val="171717"/>
              </a:solidFill>
              <a:effectLst/>
              <a:latin typeface="Segoe UI" panose="020B0502040204020203" pitchFamily="34" charset="0"/>
            </a:endParaRPr>
          </a:p>
          <a:p>
            <a:pPr algn="l" fontAlgn="base"/>
            <a:r>
              <a:rPr lang="en-US" b="0" i="0" dirty="0">
                <a:solidFill>
                  <a:srgbClr val="171717"/>
                </a:solidFill>
                <a:effectLst/>
                <a:latin typeface="Segoe UI" panose="020B0502040204020203" pitchFamily="34" charset="0"/>
              </a:rPr>
              <a:t>The store includes the following features:</a:t>
            </a:r>
          </a:p>
          <a:p>
            <a:pPr algn="l">
              <a:buFont typeface="Arial" panose="020B0604020202020204" pitchFamily="34" charset="0"/>
              <a:buChar char="•"/>
            </a:pPr>
            <a:r>
              <a:rPr lang="en-US" b="0" i="0" dirty="0">
                <a:solidFill>
                  <a:srgbClr val="171717"/>
                </a:solidFill>
                <a:effectLst/>
                <a:latin typeface="Segoe UI" panose="020B0502040204020203" pitchFamily="34" charset="0"/>
              </a:rPr>
              <a:t>Catalog management</a:t>
            </a:r>
          </a:p>
          <a:p>
            <a:pPr algn="l">
              <a:buFont typeface="Arial" panose="020B0604020202020204" pitchFamily="34" charset="0"/>
              <a:buChar char="•"/>
            </a:pPr>
            <a:r>
              <a:rPr lang="en-US" b="0" i="0" dirty="0">
                <a:solidFill>
                  <a:srgbClr val="171717"/>
                </a:solidFill>
                <a:effectLst/>
                <a:latin typeface="Segoe UI" panose="020B0502040204020203" pitchFamily="34" charset="0"/>
              </a:rPr>
              <a:t>Shopping basket</a:t>
            </a:r>
          </a:p>
          <a:p>
            <a:pPr algn="l">
              <a:buFont typeface="Arial" panose="020B0604020202020204" pitchFamily="34" charset="0"/>
              <a:buChar char="•"/>
            </a:pPr>
            <a:r>
              <a:rPr lang="en-US" b="0" i="0" dirty="0">
                <a:solidFill>
                  <a:srgbClr val="171717"/>
                </a:solidFill>
                <a:effectLst/>
                <a:latin typeface="Segoe UI" panose="020B0502040204020203" pitchFamily="34" charset="0"/>
              </a:rPr>
              <a:t>User management</a:t>
            </a:r>
          </a:p>
          <a:p>
            <a:pPr algn="l">
              <a:buFont typeface="Arial" panose="020B0604020202020204" pitchFamily="34" charset="0"/>
              <a:buChar char="•"/>
            </a:pPr>
            <a:r>
              <a:rPr lang="en-US" b="0" i="0" dirty="0">
                <a:solidFill>
                  <a:srgbClr val="171717"/>
                </a:solidFill>
                <a:effectLst/>
                <a:latin typeface="Segoe UI" panose="020B0502040204020203" pitchFamily="34" charset="0"/>
              </a:rPr>
              <a:t>Order management</a:t>
            </a:r>
          </a:p>
          <a:p>
            <a:pPr algn="l">
              <a:buFont typeface="Arial" panose="020B0604020202020204" pitchFamily="34" charset="0"/>
              <a:buChar char="•"/>
            </a:pPr>
            <a:r>
              <a:rPr lang="en-US" b="0" i="0" dirty="0">
                <a:solidFill>
                  <a:srgbClr val="171717"/>
                </a:solidFill>
                <a:effectLst/>
                <a:latin typeface="Segoe UI" panose="020B0502040204020203" pitchFamily="34" charset="0"/>
              </a:rPr>
              <a:t>Payments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The retailer uses a cloud-native, microservices-based architecture developed using .NET Core for its online storefront. </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The </a:t>
            </a:r>
            <a:r>
              <a:rPr lang="en-US" b="0" i="1" dirty="0">
                <a:solidFill>
                  <a:srgbClr val="171717"/>
                </a:solidFill>
                <a:effectLst/>
                <a:latin typeface="Segoe UI" panose="020B0502040204020203" pitchFamily="34" charset="0"/>
              </a:rPr>
              <a:t>catalog</a:t>
            </a:r>
            <a:r>
              <a:rPr lang="en-US" b="0" i="0" dirty="0">
                <a:solidFill>
                  <a:srgbClr val="171717"/>
                </a:solidFill>
                <a:effectLst/>
                <a:latin typeface="Segoe UI" panose="020B0502040204020203" pitchFamily="34" charset="0"/>
              </a:rPr>
              <a:t> service stores its data in a SQL Server on Linux database. The </a:t>
            </a:r>
            <a:r>
              <a:rPr lang="en-US" b="0" i="1" dirty="0">
                <a:solidFill>
                  <a:srgbClr val="171717"/>
                </a:solidFill>
                <a:effectLst/>
                <a:latin typeface="Segoe UI" panose="020B0502040204020203" pitchFamily="34" charset="0"/>
              </a:rPr>
              <a:t>basket</a:t>
            </a:r>
            <a:r>
              <a:rPr lang="en-US" b="0" i="0" dirty="0">
                <a:solidFill>
                  <a:srgbClr val="171717"/>
                </a:solidFill>
                <a:effectLst/>
                <a:latin typeface="Segoe UI" panose="020B0502040204020203" pitchFamily="34" charset="0"/>
              </a:rPr>
              <a:t> service uses a Redis cache for storage, and so on. There's no single master data store with which all services interact. Instead, inter-service communication occurs on an as-needed basis, either via synchronous API calls or asynchronously through messaging.</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This data isolation gives every service the autonomy to independently apply data schema updates without breaking other services in the production environment.</a:t>
            </a:r>
            <a:endParaRPr lang="en-US" sz="1200" b="0" i="0" u="none" strike="noStrike" kern="1200" dirty="0">
              <a:solidFill>
                <a:schemeClr val="tx1"/>
              </a:solidFill>
              <a:effectLst/>
              <a:latin typeface="Segoe UI Light" pitchFamily="34" charset="0"/>
              <a:ea typeface="+mn-ea"/>
              <a:cs typeface="+mn-cs"/>
            </a:endParaRPr>
          </a:p>
          <a:p>
            <a:pPr rtl="0" eaLnBrk="1" fontAlgn="t" latinLnBrk="0" hangingPunct="1"/>
            <a:endParaRPr lang="en-US" sz="1200" b="0" i="0" u="none" strike="noStrike" kern="1200" dirty="0">
              <a:solidFill>
                <a:srgbClr val="171717"/>
              </a:solidFill>
              <a:effectLst/>
              <a:latin typeface="Segoe UI" panose="020B0502040204020203" pitchFamily="34" charset="0"/>
              <a:ea typeface="+mn-ea"/>
              <a:cs typeface="+mn-cs"/>
            </a:endParaRPr>
          </a:p>
          <a:p>
            <a:pPr rtl="0" eaLnBrk="1" fontAlgn="t" latinLnBrk="0" hangingPunct="1"/>
            <a:r>
              <a:rPr lang="en-US" sz="1200" b="0" i="0" u="none" strike="noStrike" kern="1200" dirty="0">
                <a:solidFill>
                  <a:srgbClr val="171717"/>
                </a:solidFill>
                <a:effectLst/>
                <a:latin typeface="Segoe UI" panose="020B0502040204020203" pitchFamily="34" charset="0"/>
                <a:ea typeface="+mn-ea"/>
                <a:cs typeface="+mn-cs"/>
              </a:rPr>
              <a:t>Asp.net core – angular SPA solution deployed as containers on AKS Linux cluster. </a:t>
            </a:r>
          </a:p>
          <a:p>
            <a:pPr rtl="0" eaLnBrk="1" fontAlgn="t" latinLnBrk="0" hangingPunct="1"/>
            <a:endParaRPr lang="en-US" sz="1200" b="0" i="0" u="none" strike="noStrike" kern="1200" dirty="0">
              <a:solidFill>
                <a:srgbClr val="171717"/>
              </a:solidFill>
              <a:effectLst/>
              <a:latin typeface="Segoe UI" panose="020B0502040204020203" pitchFamily="34" charset="0"/>
              <a:ea typeface="+mn-ea"/>
              <a:cs typeface="+mn-cs"/>
            </a:endParaRPr>
          </a:p>
          <a:p>
            <a:pPr rtl="0" eaLnBrk="1" fontAlgn="t" latinLnBrk="0" hangingPunct="1"/>
            <a:r>
              <a:rPr lang="en-US" b="0" i="0" dirty="0">
                <a:solidFill>
                  <a:srgbClr val="171717"/>
                </a:solidFill>
                <a:effectLst/>
                <a:latin typeface="Segoe UI" panose="020B0502040204020203" pitchFamily="34" charset="0"/>
              </a:rPr>
              <a:t>The microservices are accessible to clients via the API gateway. It enhance security and decouple back-end services from individual clients. </a:t>
            </a:r>
          </a:p>
          <a:p>
            <a:pPr rtl="0" eaLnBrk="1" fontAlgn="t" latinLnBrk="0" hangingPunct="1"/>
            <a:endParaRPr lang="en-US" b="0" i="0" dirty="0">
              <a:solidFill>
                <a:srgbClr val="171717"/>
              </a:solidFill>
              <a:effectLst/>
              <a:latin typeface="Segoe UI" panose="020B0502040204020203" pitchFamily="34" charset="0"/>
            </a:endParaRPr>
          </a:p>
          <a:p>
            <a:pPr rtl="0" eaLnBrk="1" fontAlgn="t" latinLnBrk="0" hangingPunct="1"/>
            <a:r>
              <a:rPr lang="en-US" b="0" i="0" dirty="0">
                <a:solidFill>
                  <a:srgbClr val="171717"/>
                </a:solidFill>
                <a:effectLst/>
                <a:latin typeface="Segoe UI" panose="020B0502040204020203" pitchFamily="34" charset="0"/>
              </a:rPr>
              <a:t>The </a:t>
            </a:r>
            <a:r>
              <a:rPr lang="en-US" b="0" i="1" dirty="0" err="1">
                <a:solidFill>
                  <a:srgbClr val="171717"/>
                </a:solidFill>
                <a:effectLst/>
                <a:latin typeface="Segoe UI" panose="020B0502040204020203" pitchFamily="34" charset="0"/>
              </a:rPr>
              <a:t>WebSPA</a:t>
            </a:r>
            <a:r>
              <a:rPr lang="en-US" b="0" i="0" dirty="0">
                <a:solidFill>
                  <a:srgbClr val="171717"/>
                </a:solidFill>
                <a:effectLst/>
                <a:latin typeface="Segoe UI" panose="020B0502040204020203" pitchFamily="34" charset="0"/>
              </a:rPr>
              <a:t> storefront is an ASP.NET Core MVC and Angular app that is accessible via a public IP address. </a:t>
            </a:r>
          </a:p>
          <a:p>
            <a:pPr rtl="0" eaLnBrk="1" fontAlgn="t" latinLnBrk="0" hangingPunct="1"/>
            <a:endParaRPr lang="en-US" b="0" i="0" dirty="0">
              <a:solidFill>
                <a:srgbClr val="171717"/>
              </a:solidFill>
              <a:effectLst/>
              <a:latin typeface="Segoe UI" panose="020B0502040204020203" pitchFamily="34" charset="0"/>
            </a:endParaRPr>
          </a:p>
          <a:p>
            <a:pPr rtl="0" eaLnBrk="1" fontAlgn="t" latinLnBrk="0" hangingPunct="1"/>
            <a:r>
              <a:rPr lang="en-US" b="0" i="0" dirty="0">
                <a:solidFill>
                  <a:srgbClr val="171717"/>
                </a:solidFill>
                <a:effectLst/>
                <a:latin typeface="Segoe UI" panose="020B0502040204020203" pitchFamily="34" charset="0"/>
              </a:rPr>
              <a:t>The HTTP requests from the </a:t>
            </a:r>
            <a:r>
              <a:rPr lang="en-US" b="0" i="1" dirty="0" err="1">
                <a:solidFill>
                  <a:srgbClr val="171717"/>
                </a:solidFill>
                <a:effectLst/>
                <a:latin typeface="Segoe UI" panose="020B0502040204020203" pitchFamily="34" charset="0"/>
              </a:rPr>
              <a:t>WebSPA</a:t>
            </a:r>
            <a:r>
              <a:rPr lang="en-US" b="0" i="0" dirty="0">
                <a:solidFill>
                  <a:srgbClr val="171717"/>
                </a:solidFill>
                <a:effectLst/>
                <a:latin typeface="Segoe UI" panose="020B0502040204020203" pitchFamily="34" charset="0"/>
              </a:rPr>
              <a:t> app to the microservices are routed through the API gateway, which is an implementation of the </a:t>
            </a:r>
            <a:r>
              <a:rPr lang="en-US" b="1" i="0" dirty="0">
                <a:solidFill>
                  <a:srgbClr val="171717"/>
                </a:solidFill>
                <a:effectLst/>
                <a:latin typeface="Segoe UI" panose="020B0502040204020203" pitchFamily="34" charset="0"/>
              </a:rPr>
              <a:t>B</a:t>
            </a:r>
            <a:r>
              <a:rPr lang="en-US" b="0" i="0" dirty="0">
                <a:solidFill>
                  <a:srgbClr val="171717"/>
                </a:solidFill>
                <a:effectLst/>
                <a:latin typeface="Segoe UI" panose="020B0502040204020203" pitchFamily="34" charset="0"/>
              </a:rPr>
              <a:t>ackends-</a:t>
            </a:r>
            <a:r>
              <a:rPr lang="en-US" b="1" i="0" dirty="0">
                <a:solidFill>
                  <a:srgbClr val="171717"/>
                </a:solidFill>
                <a:effectLst/>
                <a:latin typeface="Segoe UI" panose="020B0502040204020203" pitchFamily="34" charset="0"/>
              </a:rPr>
              <a:t>F</a:t>
            </a:r>
            <a:r>
              <a:rPr lang="en-US" b="0" i="0" dirty="0">
                <a:solidFill>
                  <a:srgbClr val="171717"/>
                </a:solidFill>
                <a:effectLst/>
                <a:latin typeface="Segoe UI" panose="020B0502040204020203" pitchFamily="34" charset="0"/>
              </a:rPr>
              <a:t>or-</a:t>
            </a:r>
            <a:r>
              <a:rPr lang="en-US" b="1" i="0" dirty="0">
                <a:solidFill>
                  <a:srgbClr val="171717"/>
                </a:solidFill>
                <a:effectLst/>
                <a:latin typeface="Segoe UI" panose="020B0502040204020203" pitchFamily="34" charset="0"/>
              </a:rPr>
              <a:t>F</a:t>
            </a:r>
            <a:r>
              <a:rPr lang="en-US" b="0" i="0" dirty="0">
                <a:solidFill>
                  <a:srgbClr val="171717"/>
                </a:solidFill>
                <a:effectLst/>
                <a:latin typeface="Segoe UI" panose="020B0502040204020203" pitchFamily="34" charset="0"/>
              </a:rPr>
              <a:t>rontends (BFF) pattern. Basic routing configurations are implemented using the NGINX reverse proxy. The ASP.NET Core web API named </a:t>
            </a:r>
            <a:r>
              <a:rPr lang="en-US" b="0" i="1" dirty="0" err="1">
                <a:solidFill>
                  <a:srgbClr val="171717"/>
                </a:solidFill>
                <a:effectLst/>
                <a:latin typeface="Segoe UI" panose="020B0502040204020203" pitchFamily="34" charset="0"/>
              </a:rPr>
              <a:t>Web.Shopping.HttpAggregator</a:t>
            </a:r>
            <a:r>
              <a:rPr lang="en-US" b="0" i="0" dirty="0">
                <a:solidFill>
                  <a:srgbClr val="171717"/>
                </a:solidFill>
                <a:effectLst/>
                <a:latin typeface="Segoe UI" panose="020B0502040204020203" pitchFamily="34" charset="0"/>
              </a:rPr>
              <a:t> combines multiple requests into a single request—a pattern known as </a:t>
            </a:r>
            <a:r>
              <a:rPr lang="en-US" b="0" i="1" dirty="0">
                <a:solidFill>
                  <a:srgbClr val="171717"/>
                </a:solidFill>
                <a:effectLst/>
                <a:latin typeface="Segoe UI" panose="020B0502040204020203" pitchFamily="34" charset="0"/>
              </a:rPr>
              <a:t>Gateway Aggregation</a:t>
            </a:r>
            <a:r>
              <a:rPr lang="en-US" b="0" i="0" dirty="0">
                <a:solidFill>
                  <a:srgbClr val="171717"/>
                </a:solidFill>
                <a:effectLst/>
                <a:latin typeface="Segoe UI" panose="020B0502040204020203" pitchFamily="34" charset="0"/>
              </a:rPr>
              <a:t>.</a:t>
            </a:r>
            <a:endParaRPr lang="en-US" sz="1200" b="0" i="0" u="none" strike="noStrike" kern="1200" dirty="0">
              <a:solidFill>
                <a:srgbClr val="171717"/>
              </a:solidFill>
              <a:effectLst/>
              <a:latin typeface="Segoe UI" panose="020B0502040204020203" pitchFamily="34" charset="0"/>
              <a:ea typeface="+mn-ea"/>
              <a:cs typeface="+mn-cs"/>
            </a:endParaRPr>
          </a:p>
          <a:p>
            <a:pPr rtl="0" eaLnBrk="1" fontAlgn="t" latinLnBrk="0" hangingPunct="1"/>
            <a:endParaRPr lang="en-US" sz="1200" b="0" i="0" u="none" strike="noStrike" kern="1200" dirty="0">
              <a:solidFill>
                <a:srgbClr val="171717"/>
              </a:solidFill>
              <a:effectLst/>
              <a:latin typeface="Segoe UI" panose="020B0502040204020203" pitchFamily="34" charset="0"/>
              <a:ea typeface="+mn-ea"/>
              <a:cs typeface="+mn-cs"/>
            </a:endParaRPr>
          </a:p>
          <a:p>
            <a:pPr rtl="0" eaLnBrk="1" fontAlgn="t" latinLnBrk="0" hangingPunct="1"/>
            <a:endParaRPr lang="en-US" sz="1200" b="0" i="0" u="none" strike="noStrike" kern="1200" dirty="0">
              <a:solidFill>
                <a:srgbClr val="171717"/>
              </a:solidFill>
              <a:effectLst/>
              <a:latin typeface="Segoe UI" panose="020B0502040204020203" pitchFamily="34" charset="0"/>
              <a:ea typeface="+mn-ea"/>
              <a:cs typeface="+mn-cs"/>
            </a:endParaRPr>
          </a:p>
          <a:p>
            <a:pPr rtl="0" eaLnBrk="1" fontAlgn="t" latinLnBrk="0" hangingPunct="1"/>
            <a:r>
              <a:rPr lang="en-US" sz="1200" b="0" i="0" u="none" strike="noStrike" kern="1200" dirty="0">
                <a:solidFill>
                  <a:schemeClr val="tx1"/>
                </a:solidFill>
                <a:effectLst/>
                <a:latin typeface="Segoe UI Light" pitchFamily="34" charset="0"/>
                <a:ea typeface="+mn-ea"/>
                <a:cs typeface="+mn-cs"/>
              </a:rPr>
              <a:t>Let’s see the demo of how ASP.NET Core microservices running in Azure Kubernetes Service (AKS) in action. </a:t>
            </a:r>
          </a:p>
          <a:p>
            <a:pPr rtl="0" eaLnBrk="1" fontAlgn="t" latinLnBrk="0" hangingPunct="1"/>
            <a:endParaRPr lang="en-US" sz="12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F2948689-FFE2-4DCB-B8C9-5C332EC94B80}" type="slidenum">
              <a:rPr lang="en-US" smtClean="0"/>
              <a:t>28</a:t>
            </a:fld>
            <a:endParaRPr lang="en-US"/>
          </a:p>
        </p:txBody>
      </p:sp>
    </p:spTree>
    <p:extLst>
      <p:ext uri="{BB962C8B-B14F-4D97-AF65-F5344CB8AC3E}">
        <p14:creationId xmlns:p14="http://schemas.microsoft.com/office/powerpoint/2010/main" val="1445186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6/4/2020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82899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3</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025104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6/4/2020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267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28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a:t>
            </a:r>
            <a:r>
              <a:rPr kumimoji="0" lang="en-US" sz="12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Standard brings it all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.NET Standard provides a specification for all .NET platforms to implement in order to share code &amp; binaries between all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824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https://insights.stackoverflow.com/survey/2019#most-loved-dreaded-and-wanted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https://github.com/cncf/velocity/</a:t>
            </a:r>
            <a:r>
              <a:rPr lang="en-US" sz="1200" dirty="0"/>
              <a:t> </a:t>
            </a:r>
          </a:p>
          <a:p>
            <a:r>
              <a:rPr lang="en-US" dirty="0"/>
              <a:t>https://octoverse.github.com/</a:t>
            </a:r>
          </a:p>
          <a:p>
            <a:r>
              <a:rPr lang="en-US" dirty="0"/>
              <a:t>https://www.techempower.com/benchmarks/#section=data-r18&amp;hw=ph&amp;test=plaintext </a:t>
            </a:r>
          </a:p>
          <a:p>
            <a:endParaRPr lang="en-US" dirty="0"/>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6/4/2020</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&lt;talk to the journey, key milestones below&gt;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Winforms and WPF go open source. </a:t>
            </a:r>
            <a:r>
              <a:rPr lang="en-US" b="0" baseline="0" dirty="0"/>
              <a:t>At Microsoft Connect 2018 we announced the open sourcing of Windows Forms and WPF desktop frameworks. We’ve seen incredible contributions and activity since. The community now has the power to guide the direction of these frameworks.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3.0 released. </a:t>
            </a:r>
            <a:r>
              <a:rPr lang="en-US" b="0" baseline="0" dirty="0"/>
              <a:t>.NET Core 3.0 brings Windows desktop workloads to the .NET Core runtime which will allow self contained EXEs, side-by-side installs, and faster performance.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6/4/2020 10:53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let’s get to why we’re here today. .NET Core 3.0 has released so go get it!</a:t>
            </a:r>
          </a:p>
          <a:p>
            <a:endParaRPr lang="en-US"/>
          </a:p>
          <a:p>
            <a:r>
              <a:rPr lang="en-US"/>
              <a:t>We’ve added Windows Desktop support with Windows Forms and WPF support. This brings the capabilities of .NET Core to these UI frameworks. Particularly, flexible deployment with side-by-side and self-contained EXEs so you don’t have to have .NET installed on the machine first anymore.</a:t>
            </a:r>
          </a:p>
          <a:p>
            <a:endParaRPr lang="en-US"/>
          </a:p>
          <a:p>
            <a:r>
              <a:rPr lang="en-US"/>
              <a:t>We also have some exiting new things for Web developers with </a:t>
            </a:r>
            <a:r>
              <a:rPr lang="en-US" err="1"/>
              <a:t>Blazor</a:t>
            </a:r>
            <a:r>
              <a:rPr lang="en-US"/>
              <a:t>, adding full-stack web development with C# and Razor, allowing you to build beautiful and responsive Single Page Apps without having to write JavaScript!</a:t>
            </a:r>
          </a:p>
          <a:p>
            <a:endParaRPr lang="en-US"/>
          </a:p>
          <a:p>
            <a:r>
              <a:rPr lang="en-US"/>
              <a:t>Additionally we have a ton of improvements for building better cloud native, scalable apps and services with ASP.NET as well as some exciting C# 8.0 language features. </a:t>
            </a:r>
          </a:p>
          <a:p>
            <a:endParaRPr lang="en-US"/>
          </a:p>
          <a:p>
            <a:r>
              <a:rPr lang="en-US"/>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281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93648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0727447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49468766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262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514673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50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309619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65123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0"/>
            <a:ext cx="12192000"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79126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58259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6283004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5698433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756206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4448106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053054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161690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31196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8062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9306971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60454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123723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343867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66307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42806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6258802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9457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716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391023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5994" y="1817559"/>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63586001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1042722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83860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2445166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4357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61454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image" Target="../media/image12.png"/><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8" r:id="rId2"/>
    <p:sldLayoutId id="2147483720" r:id="rId3"/>
    <p:sldLayoutId id="2147483893" r:id="rId4"/>
    <p:sldLayoutId id="2147483881" r:id="rId5"/>
    <p:sldLayoutId id="2147483887" r:id="rId6"/>
    <p:sldLayoutId id="2147483726" r:id="rId7"/>
    <p:sldLayoutId id="2147483929" r:id="rId8"/>
    <p:sldLayoutId id="2147483730" r:id="rId9"/>
    <p:sldLayoutId id="2147483734" r:id="rId10"/>
    <p:sldLayoutId id="2147483711" r:id="rId11"/>
    <p:sldLayoutId id="2147483876" r:id="rId12"/>
    <p:sldLayoutId id="2147483877" r:id="rId13"/>
    <p:sldLayoutId id="2147483926" r:id="rId14"/>
    <p:sldLayoutId id="2147483930" r:id="rId15"/>
    <p:sldLayoutId id="2147483931" r:id="rId16"/>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842079005"/>
      </p:ext>
    </p:extLst>
  </p:cSld>
  <p:clrMap bg1="lt1" tx1="dk1" bg2="lt2" tx2="dk2" accent1="accent1" accent2="accent2" accent3="accent3" accent4="accent4" accent5="accent5" accent6="accent6" hlink="hlink" folHlink="folHlink"/>
  <p:sldLayoutIdLst>
    <p:sldLayoutId id="2147484926" r:id="rId1"/>
    <p:sldLayoutId id="2147484927" r:id="rId2"/>
    <p:sldLayoutId id="2147484928" r:id="rId3"/>
    <p:sldLayoutId id="2147484929" r:id="rId4"/>
    <p:sldLayoutId id="2147484930" r:id="rId5"/>
    <p:sldLayoutId id="2147484931" r:id="rId6"/>
    <p:sldLayoutId id="2147484932" r:id="rId7"/>
    <p:sldLayoutId id="2147484933" r:id="rId8"/>
    <p:sldLayoutId id="2147484934" r:id="rId9"/>
    <p:sldLayoutId id="2147484935" r:id="rId10"/>
    <p:sldLayoutId id="2147484936" r:id="rId11"/>
    <p:sldLayoutId id="2147484937" r:id="rId12"/>
    <p:sldLayoutId id="2147484938" r:id="rId13"/>
    <p:sldLayoutId id="2147484939" r:id="rId14"/>
    <p:sldLayoutId id="2147484940" r:id="rId15"/>
    <p:sldLayoutId id="2147484941" r:id="rId16"/>
    <p:sldLayoutId id="2147484942" r:id="rId17"/>
    <p:sldLayoutId id="2147484943" r:id="rId18"/>
    <p:sldLayoutId id="2147484944" r:id="rId19"/>
    <p:sldLayoutId id="2147484945" r:id="rId20"/>
    <p:sldLayoutId id="2147484946" r:id="rId21"/>
    <p:sldLayoutId id="2147484947" r:id="rId22"/>
    <p:sldLayoutId id="2147484948" r:id="rId23"/>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1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0.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1.svg"/><Relationship Id="rId4" Type="http://schemas.openxmlformats.org/officeDocument/2006/relationships/image" Target="../media/image36.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www.dot.net/"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otnet.microsoft.com/learn/aspnet/architecture#ebook-blazor-for-web-forms-devs-swimla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ithub.com/UiPath/corewf" TargetMode="External"/><Relationship Id="rId4" Type="http://schemas.openxmlformats.org/officeDocument/2006/relationships/hyperlink" Target="https://dotnet.microsoft.com/learn/aspnet/architecture#ebook-grpc-for-wcf-devs-swimlan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evblogs.microsoft.com/dotnet/net-core-is-the-future-of-ne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7.png"/><Relationship Id="rId3" Type="http://schemas.openxmlformats.org/officeDocument/2006/relationships/image" Target="../media/image99.png"/><Relationship Id="rId7" Type="http://schemas.openxmlformats.org/officeDocument/2006/relationships/image" Target="../media/image103.svg"/><Relationship Id="rId12" Type="http://schemas.microsoft.com/office/2007/relationships/hdphoto" Target="../media/hdphoto2.wdp"/><Relationship Id="rId2" Type="http://schemas.openxmlformats.org/officeDocument/2006/relationships/notesSlide" Target="../notesSlides/notesSlide24.xml"/><Relationship Id="rId16" Type="http://schemas.openxmlformats.org/officeDocument/2006/relationships/image" Target="../media/image110.svg"/><Relationship Id="rId1" Type="http://schemas.openxmlformats.org/officeDocument/2006/relationships/slideLayout" Target="../slideLayouts/slideLayout9.xml"/><Relationship Id="rId6" Type="http://schemas.openxmlformats.org/officeDocument/2006/relationships/image" Target="../media/image102.png"/><Relationship Id="rId11" Type="http://schemas.openxmlformats.org/officeDocument/2006/relationships/image" Target="../media/image106.png"/><Relationship Id="rId5" Type="http://schemas.openxmlformats.org/officeDocument/2006/relationships/image" Target="../media/image101.png"/><Relationship Id="rId15" Type="http://schemas.openxmlformats.org/officeDocument/2006/relationships/image" Target="../media/image109.svg"/><Relationship Id="rId10" Type="http://schemas.microsoft.com/office/2007/relationships/hdphoto" Target="../media/hdphoto1.wdp"/><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10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19.png"/><Relationship Id="rId18" Type="http://schemas.openxmlformats.org/officeDocument/2006/relationships/image" Target="../media/image124.png"/><Relationship Id="rId26" Type="http://schemas.openxmlformats.org/officeDocument/2006/relationships/image" Target="../media/image132.png"/><Relationship Id="rId3" Type="http://schemas.openxmlformats.org/officeDocument/2006/relationships/image" Target="../media/image111.png"/><Relationship Id="rId21" Type="http://schemas.openxmlformats.org/officeDocument/2006/relationships/image" Target="../media/image127.svg"/><Relationship Id="rId7" Type="http://schemas.openxmlformats.org/officeDocument/2006/relationships/image" Target="../media/image115.png"/><Relationship Id="rId12" Type="http://schemas.openxmlformats.org/officeDocument/2006/relationships/image" Target="../media/image101.png"/><Relationship Id="rId17" Type="http://schemas.openxmlformats.org/officeDocument/2006/relationships/image" Target="../media/image123.png"/><Relationship Id="rId25" Type="http://schemas.openxmlformats.org/officeDocument/2006/relationships/image" Target="../media/image131.svg"/><Relationship Id="rId2" Type="http://schemas.openxmlformats.org/officeDocument/2006/relationships/notesSlide" Target="../notesSlides/notesSlide26.xml"/><Relationship Id="rId16" Type="http://schemas.openxmlformats.org/officeDocument/2006/relationships/image" Target="../media/image122.jpeg"/><Relationship Id="rId20" Type="http://schemas.openxmlformats.org/officeDocument/2006/relationships/image" Target="../media/image126.png"/><Relationship Id="rId1" Type="http://schemas.openxmlformats.org/officeDocument/2006/relationships/slideLayout" Target="../slideLayouts/slideLayout11.xml"/><Relationship Id="rId6" Type="http://schemas.openxmlformats.org/officeDocument/2006/relationships/image" Target="../media/image114.png"/><Relationship Id="rId11" Type="http://schemas.openxmlformats.org/officeDocument/2006/relationships/image" Target="../media/image118.png"/><Relationship Id="rId24" Type="http://schemas.openxmlformats.org/officeDocument/2006/relationships/image" Target="../media/image130.png"/><Relationship Id="rId5" Type="http://schemas.openxmlformats.org/officeDocument/2006/relationships/image" Target="../media/image113.png"/><Relationship Id="rId15" Type="http://schemas.openxmlformats.org/officeDocument/2006/relationships/image" Target="../media/image121.jpeg"/><Relationship Id="rId23" Type="http://schemas.openxmlformats.org/officeDocument/2006/relationships/image" Target="../media/image129.svg"/><Relationship Id="rId28" Type="http://schemas.openxmlformats.org/officeDocument/2006/relationships/image" Target="../media/image134.png"/><Relationship Id="rId10" Type="http://schemas.openxmlformats.org/officeDocument/2006/relationships/image" Target="../media/image117.png"/><Relationship Id="rId19" Type="http://schemas.openxmlformats.org/officeDocument/2006/relationships/image" Target="../media/image125.svg"/><Relationship Id="rId4" Type="http://schemas.openxmlformats.org/officeDocument/2006/relationships/image" Target="../media/image112.png"/><Relationship Id="rId9" Type="http://schemas.openxmlformats.org/officeDocument/2006/relationships/image" Target="../media/image91.png"/><Relationship Id="rId14" Type="http://schemas.openxmlformats.org/officeDocument/2006/relationships/image" Target="../media/image120.jpeg"/><Relationship Id="rId22" Type="http://schemas.openxmlformats.org/officeDocument/2006/relationships/image" Target="../media/image128.png"/><Relationship Id="rId27" Type="http://schemas.openxmlformats.org/officeDocument/2006/relationships/image" Target="../media/image133.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learn/modules/microservices-aspnet-core/" TargetMode="External"/><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136.png"/></Relationships>
</file>

<file path=ppt/slides/_rels/slide3.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appmigration.microsoft.com/" TargetMode="Externa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sv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1.svg"/><Relationship Id="rId4" Type="http://schemas.openxmlformats.org/officeDocument/2006/relationships/image" Target="../media/image36.pn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1.svg"/><Relationship Id="rId4" Type="http://schemas.openxmlformats.org/officeDocument/2006/relationships/image" Target="../media/image36.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38E8F2-B2EB-F54D-94A6-1F1908F87DC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572" y="0"/>
            <a:ext cx="12272572" cy="6858000"/>
          </a:xfrm>
          <a:prstGeom prst="rect">
            <a:avLst/>
          </a:prstGeom>
        </p:spPr>
      </p:pic>
      <p:sp>
        <p:nvSpPr>
          <p:cNvPr id="9" name="Rectangle 8">
            <a:extLst>
              <a:ext uri="{FF2B5EF4-FFF2-40B4-BE49-F238E27FC236}">
                <a16:creationId xmlns:a16="http://schemas.microsoft.com/office/drawing/2014/main" id="{B2AE86B7-E0D3-444B-94D4-E5E0A1117306}"/>
              </a:ext>
            </a:extLst>
          </p:cNvPr>
          <p:cNvSpPr/>
          <p:nvPr/>
        </p:nvSpPr>
        <p:spPr bwMode="auto">
          <a:xfrm>
            <a:off x="-80539" y="0"/>
            <a:ext cx="5293535"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Title 3">
            <a:extLst>
              <a:ext uri="{FF2B5EF4-FFF2-40B4-BE49-F238E27FC236}">
                <a16:creationId xmlns:a16="http://schemas.microsoft.com/office/drawing/2014/main" id="{5E18B45D-50CD-D84E-8812-A1146B6B0F1C}"/>
              </a:ext>
            </a:extLst>
          </p:cNvPr>
          <p:cNvSpPr>
            <a:spLocks noGrp="1"/>
          </p:cNvSpPr>
          <p:nvPr>
            <p:ph type="title"/>
          </p:nvPr>
        </p:nvSpPr>
        <p:spPr>
          <a:xfrm>
            <a:off x="916703" y="5781051"/>
            <a:ext cx="7800044" cy="912184"/>
          </a:xfrm>
        </p:spPr>
        <p:txBody>
          <a:bodyPr>
            <a:normAutofit/>
          </a:bodyPr>
          <a:lstStyle/>
          <a:p>
            <a:r>
              <a:rPr lang="en-US" sz="2800" dirty="0">
                <a:solidFill>
                  <a:schemeClr val="bg1"/>
                </a:solidFill>
                <a:latin typeface="Segoe UI Light" panose="020B0502040204020203" pitchFamily="34" charset="0"/>
                <a:cs typeface="Segoe UI Light" panose="020B0502040204020203" pitchFamily="34" charset="0"/>
              </a:rPr>
              <a:t>Azure</a:t>
            </a:r>
          </a:p>
        </p:txBody>
      </p:sp>
      <p:sp>
        <p:nvSpPr>
          <p:cNvPr id="96" name="Text Placeholder 4">
            <a:extLst>
              <a:ext uri="{FF2B5EF4-FFF2-40B4-BE49-F238E27FC236}">
                <a16:creationId xmlns:a16="http://schemas.microsoft.com/office/drawing/2014/main" id="{351CEEF7-83E0-1A4B-84F5-6B10616BC0C8}"/>
              </a:ext>
            </a:extLst>
          </p:cNvPr>
          <p:cNvSpPr txBox="1">
            <a:spLocks/>
          </p:cNvSpPr>
          <p:nvPr/>
        </p:nvSpPr>
        <p:spPr>
          <a:xfrm>
            <a:off x="159330" y="996758"/>
            <a:ext cx="6348837" cy="169512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600" dirty="0">
                <a:solidFill>
                  <a:schemeClr val="bg1"/>
                </a:solidFill>
              </a:rPr>
              <a:t>.NET on Azure</a:t>
            </a:r>
            <a:endParaRPr lang="en-US" sz="3600" dirty="0">
              <a:solidFill>
                <a:schemeClr val="bg1"/>
              </a:solidFill>
              <a:latin typeface="+mj-lt"/>
              <a:cs typeface="Segoe UI Light" panose="020B0502040204020203" pitchFamily="34" charset="0"/>
            </a:endParaRPr>
          </a:p>
        </p:txBody>
      </p:sp>
      <p:pic>
        <p:nvPicPr>
          <p:cNvPr id="98" name="Picture 97">
            <a:extLst>
              <a:ext uri="{FF2B5EF4-FFF2-40B4-BE49-F238E27FC236}">
                <a16:creationId xmlns:a16="http://schemas.microsoft.com/office/drawing/2014/main" id="{6DE11C2E-2926-EC45-9314-345FF22A0E85}"/>
              </a:ext>
            </a:extLst>
          </p:cNvPr>
          <p:cNvPicPr>
            <a:picLocks noChangeAspect="1"/>
          </p:cNvPicPr>
          <p:nvPr/>
        </p:nvPicPr>
        <p:blipFill>
          <a:blip r:embed="rId4"/>
          <a:stretch>
            <a:fillRect/>
          </a:stretch>
        </p:blipFill>
        <p:spPr bwMode="black">
          <a:xfrm>
            <a:off x="274701" y="481082"/>
            <a:ext cx="1483418" cy="310896"/>
          </a:xfrm>
          <a:prstGeom prst="rect">
            <a:avLst/>
          </a:prstGeom>
        </p:spPr>
      </p:pic>
      <p:pic>
        <p:nvPicPr>
          <p:cNvPr id="3" name="Picture 2">
            <a:extLst>
              <a:ext uri="{FF2B5EF4-FFF2-40B4-BE49-F238E27FC236}">
                <a16:creationId xmlns:a16="http://schemas.microsoft.com/office/drawing/2014/main" id="{39E636A1-F421-EE49-B490-24E129D8267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1648" y="5769327"/>
            <a:ext cx="743919" cy="656555"/>
          </a:xfrm>
          <a:prstGeom prst="rect">
            <a:avLst/>
          </a:prstGeom>
        </p:spPr>
      </p:pic>
      <p:sp>
        <p:nvSpPr>
          <p:cNvPr id="2" name="Rectangle 1">
            <a:extLst>
              <a:ext uri="{FF2B5EF4-FFF2-40B4-BE49-F238E27FC236}">
                <a16:creationId xmlns:a16="http://schemas.microsoft.com/office/drawing/2014/main" id="{B6E2BF30-A474-464B-B5AC-5D5BFCCEB31A}"/>
              </a:ext>
            </a:extLst>
          </p:cNvPr>
          <p:cNvSpPr/>
          <p:nvPr/>
        </p:nvSpPr>
        <p:spPr>
          <a:xfrm>
            <a:off x="159330" y="2345376"/>
            <a:ext cx="5193688" cy="2862322"/>
          </a:xfrm>
          <a:prstGeom prst="rect">
            <a:avLst/>
          </a:prstGeom>
        </p:spPr>
        <p:txBody>
          <a:bodyPr wrap="square">
            <a:spAutoFit/>
          </a:bodyPr>
          <a:lstStyle/>
          <a:p>
            <a:r>
              <a:rPr lang="en-US" sz="2400" dirty="0">
                <a:solidFill>
                  <a:schemeClr val="bg1"/>
                </a:solidFill>
                <a:latin typeface="+mj-lt"/>
              </a:rPr>
              <a:t>Various options to run your legacy .NET Apps and Cloud native apps on Azure</a:t>
            </a:r>
          </a:p>
          <a:p>
            <a:endParaRPr lang="en-US" sz="2400" dirty="0">
              <a:solidFill>
                <a:schemeClr val="bg1"/>
              </a:solidFill>
              <a:latin typeface="+mj-lt"/>
            </a:endParaRPr>
          </a:p>
          <a:p>
            <a:endParaRPr lang="en-US" sz="2400" dirty="0">
              <a:solidFill>
                <a:schemeClr val="bg1"/>
              </a:solidFill>
              <a:latin typeface="+mj-lt"/>
            </a:endParaRPr>
          </a:p>
          <a:p>
            <a:r>
              <a:rPr lang="en-US" sz="2000" b="1" dirty="0">
                <a:solidFill>
                  <a:schemeClr val="bg1"/>
                </a:solidFill>
              </a:rPr>
              <a:t>Maheshkumar R</a:t>
            </a:r>
            <a:r>
              <a:rPr lang="en-US" sz="1600" dirty="0">
                <a:solidFill>
                  <a:schemeClr val="bg1"/>
                </a:solidFill>
              </a:rPr>
              <a:t> </a:t>
            </a:r>
          </a:p>
          <a:p>
            <a:r>
              <a:rPr lang="en-US" sz="1600" dirty="0">
                <a:solidFill>
                  <a:schemeClr val="bg1"/>
                </a:solidFill>
              </a:rPr>
              <a:t>Cloud Solution Architect, Microsoft</a:t>
            </a:r>
          </a:p>
          <a:p>
            <a:endParaRPr lang="en-US" sz="2400" dirty="0">
              <a:solidFill>
                <a:schemeClr val="bg1"/>
              </a:solidFill>
              <a:latin typeface="+mj-lt"/>
            </a:endParaRPr>
          </a:p>
        </p:txBody>
      </p:sp>
      <p:pic>
        <p:nvPicPr>
          <p:cNvPr id="6" name="Picture 5">
            <a:extLst>
              <a:ext uri="{FF2B5EF4-FFF2-40B4-BE49-F238E27FC236}">
                <a16:creationId xmlns:a16="http://schemas.microsoft.com/office/drawing/2014/main" id="{3B43D6F6-1EEC-4628-A195-08980A6B5019}"/>
              </a:ext>
            </a:extLst>
          </p:cNvPr>
          <p:cNvPicPr>
            <a:picLocks noChangeAspect="1"/>
          </p:cNvPicPr>
          <p:nvPr/>
        </p:nvPicPr>
        <p:blipFill>
          <a:blip r:embed="rId6"/>
          <a:stretch>
            <a:fillRect/>
          </a:stretch>
        </p:blipFill>
        <p:spPr>
          <a:xfrm>
            <a:off x="350135" y="4838366"/>
            <a:ext cx="293472" cy="2677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32C103B-5B3E-48C6-B7A2-348E1D6FF6D9}"/>
              </a:ext>
            </a:extLst>
          </p:cNvPr>
          <p:cNvSpPr txBox="1"/>
          <p:nvPr/>
        </p:nvSpPr>
        <p:spPr>
          <a:xfrm>
            <a:off x="640105" y="4790504"/>
            <a:ext cx="1302175" cy="369332"/>
          </a:xfrm>
          <a:prstGeom prst="rect">
            <a:avLst/>
          </a:prstGeom>
          <a:noFill/>
        </p:spPr>
        <p:txBody>
          <a:bodyPr wrap="square">
            <a:spAutoFit/>
          </a:bodyPr>
          <a:lstStyle/>
          <a:p>
            <a:r>
              <a:rPr lang="en-US" dirty="0">
                <a:ln w="0"/>
                <a:solidFill>
                  <a:schemeClr val="bg1"/>
                </a:solidFill>
                <a:effectLst>
                  <a:outerShdw blurRad="38100" dist="25400" dir="5400000" algn="ctr" rotWithShape="0">
                    <a:srgbClr val="6E747A">
                      <a:alpha val="43000"/>
                    </a:srgbClr>
                  </a:outerShdw>
                </a:effectLst>
                <a:latin typeface="Segoe UI"/>
              </a:rPr>
              <a:t>maheskblr</a:t>
            </a:r>
          </a:p>
        </p:txBody>
      </p:sp>
    </p:spTree>
    <p:extLst>
      <p:ext uri="{BB962C8B-B14F-4D97-AF65-F5344CB8AC3E}">
        <p14:creationId xmlns:p14="http://schemas.microsoft.com/office/powerpoint/2010/main" val="278816907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dirty="0"/>
              <a:t>.NET Core 3 Themes</a:t>
            </a:r>
          </a:p>
        </p:txBody>
      </p:sp>
      <p:sp>
        <p:nvSpPr>
          <p:cNvPr id="9" name="Rectangle 8">
            <a:extLst>
              <a:ext uri="{FF2B5EF4-FFF2-40B4-BE49-F238E27FC236}">
                <a16:creationId xmlns:a16="http://schemas.microsoft.com/office/drawing/2014/main" id="{ED28395D-E673-4604-A342-0E524C9D6968}"/>
              </a:ext>
            </a:extLst>
          </p:cNvPr>
          <p:cNvSpPr/>
          <p:nvPr/>
        </p:nvSpPr>
        <p:spPr>
          <a:xfrm>
            <a:off x="176369" y="3428700"/>
            <a:ext cx="2400121"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Windows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Desktop Apps</a:t>
            </a:r>
          </a:p>
        </p:txBody>
      </p:sp>
      <p:sp>
        <p:nvSpPr>
          <p:cNvPr id="10" name="Rectangle 9">
            <a:extLst>
              <a:ext uri="{FF2B5EF4-FFF2-40B4-BE49-F238E27FC236}">
                <a16:creationId xmlns:a16="http://schemas.microsoft.com/office/drawing/2014/main" id="{E09A893E-6C4E-401A-BD11-8ACF8B5698F0}"/>
              </a:ext>
            </a:extLst>
          </p:cNvPr>
          <p:cNvSpPr/>
          <p:nvPr/>
        </p:nvSpPr>
        <p:spPr>
          <a:xfrm>
            <a:off x="4976960" y="3428700"/>
            <a:ext cx="2609296" cy="400110"/>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AI/ML</a:t>
            </a:r>
          </a:p>
        </p:txBody>
      </p:sp>
      <p:sp>
        <p:nvSpPr>
          <p:cNvPr id="11" name="Rectangle 10">
            <a:extLst>
              <a:ext uri="{FF2B5EF4-FFF2-40B4-BE49-F238E27FC236}">
                <a16:creationId xmlns:a16="http://schemas.microsoft.com/office/drawing/2014/main" id="{CB375FD2-2E0F-4489-9DE9-A411D5DFC46E}"/>
              </a:ext>
            </a:extLst>
          </p:cNvPr>
          <p:cNvSpPr/>
          <p:nvPr/>
        </p:nvSpPr>
        <p:spPr>
          <a:xfrm>
            <a:off x="2425140" y="3412475"/>
            <a:ext cx="2929939"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Full-stack web </a:t>
            </a:r>
            <a:r>
              <a:rPr lang="en-US" sz="2000" b="1" dirty="0">
                <a:solidFill>
                  <a:srgbClr val="505050"/>
                </a:solidFill>
                <a:latin typeface="Segoe UI"/>
                <a:cs typeface="Segoe UI Semilight" panose="020B0402040204020203" pitchFamily="34" charset="0"/>
              </a:rPr>
              <a:t>development</a:t>
            </a:r>
            <a:endParaRPr kumimoji="0" lang="en-US" sz="20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505050"/>
                </a:solidFill>
                <a:latin typeface="Segoe UI"/>
                <a:cs typeface="Segoe UI Semilight" panose="020B0402040204020203" pitchFamily="34" charset="0"/>
              </a:rPr>
              <a:t>&amp; Microservices</a:t>
            </a:r>
            <a:endParaRPr kumimoji="0" lang="en-US" sz="20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p:txBody>
      </p:sp>
      <p:sp>
        <p:nvSpPr>
          <p:cNvPr id="15" name="brain_2" title="Icon of a brain with circles and connection lines inside">
            <a:extLst>
              <a:ext uri="{FF2B5EF4-FFF2-40B4-BE49-F238E27FC236}">
                <a16:creationId xmlns:a16="http://schemas.microsoft.com/office/drawing/2014/main" id="{63831A82-AD43-4603-B3E2-C2B490116369}"/>
              </a:ext>
            </a:extLst>
          </p:cNvPr>
          <p:cNvSpPr>
            <a:spLocks noChangeAspect="1" noEditPoints="1"/>
          </p:cNvSpPr>
          <p:nvPr/>
        </p:nvSpPr>
        <p:spPr bwMode="auto">
          <a:xfrm>
            <a:off x="5591567" y="2254661"/>
            <a:ext cx="1266374" cy="84914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ln w="38100">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3437341" y="2290140"/>
            <a:ext cx="778183" cy="77818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ln w="38100">
            <a:solidFill>
              <a:schemeClr val="accent1"/>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FE616E45-3A1F-43F3-9CDF-4EC39EBAD309}"/>
              </a:ext>
            </a:extLst>
          </p:cNvPr>
          <p:cNvSpPr/>
          <p:nvPr/>
        </p:nvSpPr>
        <p:spPr>
          <a:xfrm>
            <a:off x="7317585" y="3422574"/>
            <a:ext cx="2929939" cy="400110"/>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Big Data</a:t>
            </a:r>
          </a:p>
        </p:txBody>
      </p:sp>
      <p:pic>
        <p:nvPicPr>
          <p:cNvPr id="8" name="Graphic 7" descr="City">
            <a:extLst>
              <a:ext uri="{FF2B5EF4-FFF2-40B4-BE49-F238E27FC236}">
                <a16:creationId xmlns:a16="http://schemas.microsoft.com/office/drawing/2014/main" id="{6266DF7D-7196-4CF9-9465-FEDB3CB367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3984" y="2068443"/>
            <a:ext cx="1041349" cy="1041349"/>
          </a:xfrm>
          <a:prstGeom prst="rect">
            <a:avLst/>
          </a:prstGeom>
        </p:spPr>
      </p:pic>
      <p:sp>
        <p:nvSpPr>
          <p:cNvPr id="13" name="Rectangle 12" descr="Processor">
            <a:extLst>
              <a:ext uri="{FF2B5EF4-FFF2-40B4-BE49-F238E27FC236}">
                <a16:creationId xmlns:a16="http://schemas.microsoft.com/office/drawing/2014/main" id="{A663AAB7-2128-4745-8727-C096EA80D1C9}"/>
              </a:ext>
            </a:extLst>
          </p:cNvPr>
          <p:cNvSpPr/>
          <p:nvPr/>
        </p:nvSpPr>
        <p:spPr>
          <a:xfrm>
            <a:off x="10388209" y="2126997"/>
            <a:ext cx="1104468" cy="110446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3A7E6CF1-0BB2-46B1-BD09-ED907B398170}"/>
              </a:ext>
            </a:extLst>
          </p:cNvPr>
          <p:cNvSpPr/>
          <p:nvPr/>
        </p:nvSpPr>
        <p:spPr>
          <a:xfrm>
            <a:off x="9475473" y="3382533"/>
            <a:ext cx="2929939" cy="400110"/>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IoT</a:t>
            </a:r>
          </a:p>
        </p:txBody>
      </p:sp>
      <p:grpSp>
        <p:nvGrpSpPr>
          <p:cNvPr id="2" name="Group 1">
            <a:extLst>
              <a:ext uri="{FF2B5EF4-FFF2-40B4-BE49-F238E27FC236}">
                <a16:creationId xmlns:a16="http://schemas.microsoft.com/office/drawing/2014/main" id="{F1E2B591-7757-47CC-8072-A0C0C024A4E0}"/>
              </a:ext>
            </a:extLst>
          </p:cNvPr>
          <p:cNvGrpSpPr/>
          <p:nvPr/>
        </p:nvGrpSpPr>
        <p:grpSpPr>
          <a:xfrm>
            <a:off x="696410" y="1996788"/>
            <a:ext cx="1364889" cy="1364888"/>
            <a:chOff x="696410" y="1996788"/>
            <a:chExt cx="1364889" cy="1364888"/>
          </a:xfrm>
        </p:grpSpPr>
        <p:pic>
          <p:nvPicPr>
            <p:cNvPr id="4" name="Graphic 3" descr="Laptop">
              <a:extLst>
                <a:ext uri="{FF2B5EF4-FFF2-40B4-BE49-F238E27FC236}">
                  <a16:creationId xmlns:a16="http://schemas.microsoft.com/office/drawing/2014/main" id="{A6656E29-AEF1-480C-BB85-407E399DC8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6410" y="1996788"/>
              <a:ext cx="1364889" cy="136488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0B7CFAF9-C9CF-4B23-9F7A-9474C7586831}"/>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32923" y="2482518"/>
              <a:ext cx="287015" cy="305912"/>
            </a:xfrm>
            <a:prstGeom prst="rect">
              <a:avLst/>
            </a:prstGeom>
            <a:noFill/>
            <a:ln w="38100">
              <a:noFill/>
            </a:ln>
          </p:spPr>
        </p:pic>
      </p:grpSp>
    </p:spTree>
    <p:extLst>
      <p:ext uri="{BB962C8B-B14F-4D97-AF65-F5344CB8AC3E}">
        <p14:creationId xmlns:p14="http://schemas.microsoft.com/office/powerpoint/2010/main" val="59110634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Autofit/>
          </a:bodyPr>
          <a:lstStyle/>
          <a:p>
            <a:r>
              <a:rPr lang="en-US"/>
              <a:t>.NET Core 3 for Windows Desktop</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335426397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651331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584200" y="1435100"/>
            <a:ext cx="11018838" cy="3237809"/>
          </a:xfrm>
        </p:spPr>
        <p:txBody>
          <a:bodyPr/>
          <a:lstStyle/>
          <a:p>
            <a:r>
              <a:rPr lang="en-US">
                <a:latin typeface="+mn-lt"/>
              </a:rPr>
              <a:t>Deployment Flexibility</a:t>
            </a:r>
          </a:p>
          <a:p>
            <a:pPr lvl="1"/>
            <a:r>
              <a:rPr lang="en-US" sz="2000"/>
              <a:t>Side-by-side support</a:t>
            </a:r>
          </a:p>
          <a:p>
            <a:pPr lvl="1"/>
            <a:r>
              <a:rPr lang="en-US" sz="2000"/>
              <a:t>Machine global or app local framework</a:t>
            </a:r>
          </a:p>
          <a:p>
            <a:pPr lvl="1"/>
            <a:r>
              <a:rPr lang="en-US" sz="2000"/>
              <a:t>Self-contained EXEs</a:t>
            </a:r>
          </a:p>
          <a:p>
            <a:r>
              <a:rPr lang="en-US">
                <a:latin typeface="+mn-lt"/>
              </a:rPr>
              <a:t>Core runtime and API improvements</a:t>
            </a:r>
          </a:p>
          <a:p>
            <a:r>
              <a:rPr lang="en-US">
                <a:latin typeface="+mn-lt"/>
              </a:rPr>
              <a:t>Performance</a:t>
            </a:r>
          </a:p>
          <a:p>
            <a:pPr marL="0" indent="0">
              <a:buNone/>
            </a:pPr>
            <a:endParaRPr lang="en-US" sz="3600">
              <a:latin typeface="+mn-lt"/>
            </a:endParaRPr>
          </a:p>
        </p:txBody>
      </p:sp>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Why Windows Desktop on .NET Core?</a:t>
            </a:r>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484048" y="4829341"/>
            <a:ext cx="1105786"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639721" y="4687407"/>
            <a:ext cx="1247248" cy="1135621"/>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solidFill>
            <a:srgbClr val="FF0000"/>
          </a:solidFill>
          <a:ln w="571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3" name="Graphic 12" descr="Box">
            <a:extLst>
              <a:ext uri="{FF2B5EF4-FFF2-40B4-BE49-F238E27FC236}">
                <a16:creationId xmlns:a16="http://schemas.microsoft.com/office/drawing/2014/main" id="{0F22A3C9-9C57-4455-8FD1-09A376ADA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70845" y="4448684"/>
            <a:ext cx="1666179" cy="1666179"/>
          </a:xfrm>
          <a:prstGeom prst="rect">
            <a:avLst/>
          </a:prstGeom>
        </p:spPr>
      </p:pic>
      <p:pic>
        <p:nvPicPr>
          <p:cNvPr id="14" name="Graphic 13" descr="Box">
            <a:extLst>
              <a:ext uri="{FF2B5EF4-FFF2-40B4-BE49-F238E27FC236}">
                <a16:creationId xmlns:a16="http://schemas.microsoft.com/office/drawing/2014/main" id="{968414C6-4C76-45CB-8468-6B4649DF93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5208" y="4422129"/>
            <a:ext cx="1666179" cy="1666179"/>
          </a:xfrm>
          <a:prstGeom prst="rect">
            <a:avLst/>
          </a:prstGeom>
        </p:spPr>
      </p:pic>
      <p:pic>
        <p:nvPicPr>
          <p:cNvPr id="10" name="Picture 9">
            <a:extLst>
              <a:ext uri="{FF2B5EF4-FFF2-40B4-BE49-F238E27FC236}">
                <a16:creationId xmlns:a16="http://schemas.microsoft.com/office/drawing/2014/main" id="{32F92318-3E01-46F6-96B7-23D96ED07971}"/>
              </a:ext>
            </a:extLst>
          </p:cNvPr>
          <p:cNvPicPr>
            <a:picLocks noChangeAspect="1"/>
          </p:cNvPicPr>
          <p:nvPr/>
        </p:nvPicPr>
        <p:blipFill>
          <a:blip r:embed="rId5"/>
          <a:stretch>
            <a:fillRect/>
          </a:stretch>
        </p:blipFill>
        <p:spPr>
          <a:xfrm>
            <a:off x="6484048" y="3833092"/>
            <a:ext cx="5564529" cy="2844249"/>
          </a:xfrm>
          <a:prstGeom prst="rect">
            <a:avLst/>
          </a:prstGeom>
        </p:spPr>
      </p:pic>
    </p:spTree>
    <p:extLst>
      <p:ext uri="{BB962C8B-B14F-4D97-AF65-F5344CB8AC3E}">
        <p14:creationId xmlns:p14="http://schemas.microsoft.com/office/powerpoint/2010/main" val="197385600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Autofit/>
          </a:bodyPr>
          <a:lstStyle/>
          <a:p>
            <a:r>
              <a:rPr lang="en-US" dirty="0"/>
              <a:t>ASP.NET Core 3</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4294967295"/>
            <p:extLst>
              <p:ext uri="{D42A27DB-BD31-4B8C-83A1-F6EECF244321}">
                <p14:modId xmlns:p14="http://schemas.microsoft.com/office/powerpoint/2010/main" val="319160360"/>
              </p:ext>
            </p:extLst>
          </p:nvPr>
        </p:nvGraphicFramePr>
        <p:xfrm>
          <a:off x="588263" y="1414552"/>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B51BE463-07A3-42E3-9A4D-197AF2CB3B91}"/>
              </a:ext>
            </a:extLst>
          </p:cNvPr>
          <p:cNvSpPr/>
          <p:nvPr/>
        </p:nvSpPr>
        <p:spPr>
          <a:xfrm>
            <a:off x="633539" y="1024280"/>
            <a:ext cx="1452385" cy="341632"/>
          </a:xfrm>
          <a:prstGeom prst="rect">
            <a:avLst/>
          </a:prstGeom>
        </p:spPr>
        <p:txBody>
          <a:bodyPr wrap="none">
            <a:spAutoFit/>
          </a:bodyPr>
          <a:lstStyle/>
          <a:p>
            <a:pPr lvl="0" defTabSz="914400">
              <a:lnSpc>
                <a:spcPct val="90000"/>
              </a:lnSpc>
              <a:spcAft>
                <a:spcPts val="600"/>
              </a:spcAft>
              <a:defRPr/>
            </a:pPr>
            <a:r>
              <a:rPr lang="en-US" sz="1800" dirty="0">
                <a:solidFill>
                  <a:schemeClr val="accent4"/>
                </a:solidFill>
              </a:rPr>
              <a:t>www.asp.net</a:t>
            </a:r>
          </a:p>
        </p:txBody>
      </p:sp>
    </p:spTree>
    <p:extLst>
      <p:ext uri="{BB962C8B-B14F-4D97-AF65-F5344CB8AC3E}">
        <p14:creationId xmlns:p14="http://schemas.microsoft.com/office/powerpoint/2010/main" val="32866806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Autofit/>
          </a:bodyPr>
          <a:lstStyle/>
          <a:p>
            <a:r>
              <a:rPr lang="en-US"/>
              <a:t>ASP.NET Core 3 </a:t>
            </a:r>
            <a:r>
              <a:rPr lang="en-US" err="1"/>
              <a:t>Blazor</a:t>
            </a:r>
            <a:endParaRPr lang="en-US"/>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76962538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088DBC6D-9016-43A0-A9CC-8A09068AE790}"/>
              </a:ext>
            </a:extLst>
          </p:cNvPr>
          <p:cNvSpPr/>
          <p:nvPr/>
        </p:nvSpPr>
        <p:spPr>
          <a:xfrm>
            <a:off x="632840" y="1011198"/>
            <a:ext cx="1710533" cy="341632"/>
          </a:xfrm>
          <a:prstGeom prst="rect">
            <a:avLst/>
          </a:prstGeom>
        </p:spPr>
        <p:txBody>
          <a:bodyPr wrap="none">
            <a:spAutoFit/>
          </a:bodyPr>
          <a:lstStyle/>
          <a:p>
            <a:pPr lvl="0" defTabSz="914400">
              <a:lnSpc>
                <a:spcPct val="90000"/>
              </a:lnSpc>
              <a:spcAft>
                <a:spcPts val="600"/>
              </a:spcAft>
              <a:defRPr/>
            </a:pPr>
            <a:r>
              <a:rPr lang="en-US" sz="1800">
                <a:solidFill>
                  <a:schemeClr val="accent4"/>
                </a:solidFill>
              </a:rPr>
              <a:t>www.blazor.net</a:t>
            </a:r>
          </a:p>
        </p:txBody>
      </p:sp>
    </p:spTree>
    <p:extLst>
      <p:ext uri="{BB962C8B-B14F-4D97-AF65-F5344CB8AC3E}">
        <p14:creationId xmlns:p14="http://schemas.microsoft.com/office/powerpoint/2010/main" val="235791778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Autofit/>
          </a:bodyPr>
          <a:lstStyle/>
          <a:p>
            <a:r>
              <a:rPr lang="en-US"/>
              <a:t>Machine Learning with ML.NET</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B55B720C-B876-4521-A574-F9104CB113B4}"/>
              </a:ext>
            </a:extLst>
          </p:cNvPr>
          <p:cNvSpPr/>
          <p:nvPr/>
        </p:nvSpPr>
        <p:spPr>
          <a:xfrm>
            <a:off x="632840" y="1093468"/>
            <a:ext cx="1257075" cy="341632"/>
          </a:xfrm>
          <a:prstGeom prst="rect">
            <a:avLst/>
          </a:prstGeom>
        </p:spPr>
        <p:txBody>
          <a:bodyPr wrap="none">
            <a:spAutoFit/>
          </a:bodyPr>
          <a:lstStyle/>
          <a:p>
            <a:pPr lvl="0" defTabSz="914400">
              <a:lnSpc>
                <a:spcPct val="90000"/>
              </a:lnSpc>
              <a:spcAft>
                <a:spcPts val="600"/>
              </a:spcAft>
              <a:defRPr/>
            </a:pPr>
            <a:r>
              <a:rPr lang="en-US" sz="1800">
                <a:solidFill>
                  <a:schemeClr val="accent4"/>
                </a:solidFill>
              </a:rPr>
              <a:t>dot.net/ml</a:t>
            </a:r>
          </a:p>
        </p:txBody>
      </p:sp>
    </p:spTree>
    <p:extLst>
      <p:ext uri="{BB962C8B-B14F-4D97-AF65-F5344CB8AC3E}">
        <p14:creationId xmlns:p14="http://schemas.microsoft.com/office/powerpoint/2010/main" val="23347482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3773292"/>
            <a:ext cx="2817909" cy="237994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The .NET Roadmap</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263" y="420624"/>
            <a:ext cx="11018520" cy="615553"/>
          </a:xfrm>
        </p:spPr>
        <p:txBody>
          <a:bodyPr/>
          <a:lstStyle/>
          <a:p>
            <a:pPr algn="ctr"/>
            <a:r>
              <a:rPr lang="en-US" sz="4000" b="1">
                <a:latin typeface="+mn-lt"/>
                <a:cs typeface="Segoe UI"/>
              </a:rPr>
              <a:t>Introducing .NET 5</a:t>
            </a:r>
          </a:p>
        </p:txBody>
      </p:sp>
    </p:spTree>
    <p:extLst>
      <p:ext uri="{BB962C8B-B14F-4D97-AF65-F5344CB8AC3E}">
        <p14:creationId xmlns:p14="http://schemas.microsoft.com/office/powerpoint/2010/main" val="38033987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 presetClass="exit"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673759" y="3965487"/>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9393116" y="1451039"/>
            <a:ext cx="2417836" cy="5009252"/>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solidFill>
                  <a:effectLst/>
                  <a:uLnTx/>
                  <a:uFillTx/>
                  <a:latin typeface="Segoe UI"/>
                  <a:ea typeface="+mn-ea"/>
                  <a:cs typeface="Segoe UI Semilight" panose="020B0402040204020203"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9" y="4814377"/>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757380"/>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2" y="2707152"/>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4"/>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654994" y="1440647"/>
            <a:ext cx="8780615" cy="2083303"/>
            <a:chOff x="654994" y="1440647"/>
            <a:chExt cx="8780615"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5"/>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9" y="2445078"/>
              <a:ext cx="1251270" cy="14485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942926" y="2622486"/>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450582" y="2630980"/>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660633" y="2641523"/>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903769" y="2606191"/>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172804" y="2613689"/>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1233239" y="3442565"/>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Introducing .NET 5 </a:t>
            </a: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 unified platform </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1223859" y="34352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2791104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14"/>
                                        </p:tgtEl>
                                        <p:attrNameLst>
                                          <p:attrName>ppt_x</p:attrName>
                                          <p:attrName>ppt_y</p:attrName>
                                        </p:attrNameLst>
                                      </p:cBhvr>
                                      <p:rCtr x="0" y="-9051"/>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CB8BE-AAF3-4370-A45D-6A30D04AF963}"/>
              </a:ext>
            </a:extLst>
          </p:cNvPr>
          <p:cNvPicPr>
            <a:picLocks noChangeAspect="1"/>
          </p:cNvPicPr>
          <p:nvPr/>
        </p:nvPicPr>
        <p:blipFill>
          <a:blip r:embed="rId3"/>
          <a:stretch>
            <a:fillRect/>
          </a:stretch>
        </p:blipFill>
        <p:spPr>
          <a:xfrm>
            <a:off x="9178181" y="315113"/>
            <a:ext cx="2627261" cy="1971999"/>
          </a:xfrm>
          <a:prstGeom prst="rect">
            <a:avLst/>
          </a:prstGeom>
        </p:spPr>
      </p:pic>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354491"/>
          </a:xfrm>
          <a:prstGeom prst="rect">
            <a:avLst/>
          </a:prstGeom>
          <a:noFill/>
        </p:spPr>
        <p:txBody>
          <a:bodyPr wrap="square" lIns="182880" tIns="146304" rIns="182880" bIns="146304" rtlCol="0" anchor="t">
            <a:spAutoFit/>
          </a:bodyPr>
          <a:lstStyle/>
          <a:p>
            <a:pPr algn="ctr">
              <a:lnSpc>
                <a:spcPct val="90000"/>
              </a:lnSpc>
              <a:spcAft>
                <a:spcPts val="600"/>
              </a:spcAft>
            </a:pPr>
            <a:endParaRPr lang="en-US" sz="2400" i="1" dirty="0">
              <a:solidFill>
                <a:schemeClr val="bg1"/>
              </a:solidFill>
            </a:endParaRPr>
          </a:p>
          <a:p>
            <a:pPr algn="ctr">
              <a:lnSpc>
                <a:spcPct val="90000"/>
              </a:lnSpc>
              <a:spcAft>
                <a:spcPts val="600"/>
              </a:spcAft>
            </a:pPr>
            <a:endParaRPr lang="en-US" sz="3600" dirty="0">
              <a:solidFill>
                <a:schemeClr val="bg1"/>
              </a:solidFill>
              <a:hlinkClick r:id="rId4"/>
            </a:endParaRPr>
          </a:p>
          <a:p>
            <a:pPr algn="ctr">
              <a:lnSpc>
                <a:spcPct val="90000"/>
              </a:lnSpc>
              <a:spcAft>
                <a:spcPts val="600"/>
              </a:spcAft>
            </a:pPr>
            <a:r>
              <a:rPr lang="en-US" sz="3600" dirty="0">
                <a:solidFill>
                  <a:schemeClr val="bg1"/>
                </a:solidFill>
                <a:hlinkClick r:id="rId4"/>
              </a:rPr>
              <a:t>www.dot.net</a:t>
            </a:r>
            <a:r>
              <a:rPr lang="en-US" sz="3600" dirty="0">
                <a:solidFill>
                  <a:schemeClr val="bg1"/>
                </a:solidFill>
              </a:rPr>
              <a:t> </a:t>
            </a:r>
          </a:p>
          <a:p>
            <a:pPr algn="ctr">
              <a:lnSpc>
                <a:spcPct val="90000"/>
              </a:lnSpc>
              <a:spcAft>
                <a:spcPts val="600"/>
              </a:spcAft>
            </a:pPr>
            <a:endParaRPr lang="en-US" sz="3600" dirty="0">
              <a:solidFill>
                <a:schemeClr val="bg1"/>
              </a:solidFill>
              <a:cs typeface="Segoe UI"/>
            </a:endParaRPr>
          </a:p>
        </p:txBody>
      </p:sp>
      <p:pic>
        <p:nvPicPr>
          <p:cNvPr id="7" name="Picture 6">
            <a:extLst>
              <a:ext uri="{FF2B5EF4-FFF2-40B4-BE49-F238E27FC236}">
                <a16:creationId xmlns:a16="http://schemas.microsoft.com/office/drawing/2014/main" id="{0CDAE3AF-5EC2-4C94-A444-33F17221C04E}"/>
              </a:ext>
            </a:extLst>
          </p:cNvPr>
          <p:cNvPicPr>
            <a:picLocks noChangeAspect="1"/>
          </p:cNvPicPr>
          <p:nvPr/>
        </p:nvPicPr>
        <p:blipFill>
          <a:blip r:embed="rId5"/>
          <a:stretch>
            <a:fillRect/>
          </a:stretch>
        </p:blipFill>
        <p:spPr>
          <a:xfrm>
            <a:off x="435430" y="554636"/>
            <a:ext cx="3062691" cy="2354491"/>
          </a:xfrm>
          <a:prstGeom prst="rect">
            <a:avLst/>
          </a:prstGeom>
        </p:spPr>
      </p:pic>
    </p:spTree>
    <p:extLst>
      <p:ext uri="{BB962C8B-B14F-4D97-AF65-F5344CB8AC3E}">
        <p14:creationId xmlns:p14="http://schemas.microsoft.com/office/powerpoint/2010/main" val="41975623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403349-5345-4B21-BB39-CB296FB0AE0A}"/>
              </a:ext>
            </a:extLst>
          </p:cNvPr>
          <p:cNvSpPr>
            <a:spLocks noGrp="1"/>
          </p:cNvSpPr>
          <p:nvPr>
            <p:ph type="body" sz="quarter" idx="10"/>
          </p:nvPr>
        </p:nvSpPr>
        <p:spPr>
          <a:xfrm>
            <a:off x="584200" y="1435100"/>
            <a:ext cx="11018838" cy="3985706"/>
          </a:xfrm>
        </p:spPr>
        <p:txBody>
          <a:bodyPr/>
          <a:lstStyle/>
          <a:p>
            <a:pPr marL="335915" indent="-335915"/>
            <a:r>
              <a:rPr lang="en-US" sz="3200" dirty="0">
                <a:solidFill>
                  <a:schemeClr val="tx1"/>
                </a:solidFill>
                <a:latin typeface="+mn-lt"/>
                <a:cs typeface="Segoe UI"/>
              </a:rPr>
              <a:t>Web Forms, WCF Server and Windows Workflow remain on .NET Framework 4.8 </a:t>
            </a:r>
            <a:r>
              <a:rPr lang="en-US" sz="3200" b="1" u="sng" dirty="0">
                <a:solidFill>
                  <a:schemeClr val="tx1"/>
                </a:solidFill>
                <a:latin typeface="+mn-lt"/>
                <a:cs typeface="Segoe UI"/>
              </a:rPr>
              <a:t>only</a:t>
            </a:r>
            <a:r>
              <a:rPr lang="en-US" sz="3200" dirty="0">
                <a:solidFill>
                  <a:schemeClr val="tx1"/>
                </a:solidFill>
                <a:latin typeface="+mn-lt"/>
                <a:cs typeface="Segoe UI"/>
              </a:rPr>
              <a:t>. There are no plans to port these.</a:t>
            </a:r>
          </a:p>
          <a:p>
            <a:pPr marL="236546" lvl="1" indent="0">
              <a:buNone/>
            </a:pPr>
            <a:endParaRPr lang="en-US" dirty="0">
              <a:solidFill>
                <a:schemeClr val="tx1"/>
              </a:solidFill>
              <a:cs typeface="Segoe UI"/>
            </a:endParaRPr>
          </a:p>
          <a:p>
            <a:pPr marL="236546" lvl="1" indent="0">
              <a:buNone/>
            </a:pPr>
            <a:endParaRPr lang="en-US" dirty="0">
              <a:solidFill>
                <a:schemeClr val="tx1"/>
              </a:solidFill>
              <a:cs typeface="Segoe UI"/>
            </a:endParaRPr>
          </a:p>
          <a:p>
            <a:pPr marL="335915" indent="-335915"/>
            <a:r>
              <a:rPr lang="en-US" sz="3200" dirty="0">
                <a:solidFill>
                  <a:schemeClr val="tx1"/>
                </a:solidFill>
                <a:latin typeface="+mn-lt"/>
                <a:cs typeface="Segoe UI"/>
              </a:rPr>
              <a:t>Recommendations</a:t>
            </a:r>
          </a:p>
          <a:p>
            <a:pPr marL="572461" lvl="1" indent="-335915"/>
            <a:r>
              <a:rPr lang="en-US" dirty="0">
                <a:solidFill>
                  <a:schemeClr val="tx1"/>
                </a:solidFill>
                <a:cs typeface="Segoe UI"/>
              </a:rPr>
              <a:t>ASP.NET </a:t>
            </a:r>
            <a:r>
              <a:rPr lang="en-US" dirty="0" err="1">
                <a:solidFill>
                  <a:schemeClr val="tx1"/>
                </a:solidFill>
                <a:cs typeface="Segoe UI"/>
              </a:rPr>
              <a:t>Blazor</a:t>
            </a:r>
            <a:r>
              <a:rPr lang="en-US" dirty="0">
                <a:solidFill>
                  <a:schemeClr val="tx1"/>
                </a:solidFill>
                <a:cs typeface="Segoe UI"/>
              </a:rPr>
              <a:t> for ASP.NET Web Forms (we have a </a:t>
            </a:r>
            <a:r>
              <a:rPr lang="en-US" dirty="0">
                <a:solidFill>
                  <a:schemeClr val="tx1"/>
                </a:solidFill>
                <a:cs typeface="Segoe UI"/>
                <a:hlinkClick r:id="rId3"/>
              </a:rPr>
              <a:t>migration guide</a:t>
            </a:r>
            <a:r>
              <a:rPr lang="en-US" dirty="0">
                <a:solidFill>
                  <a:schemeClr val="tx1"/>
                </a:solidFill>
                <a:cs typeface="Segoe UI"/>
              </a:rPr>
              <a:t>)</a:t>
            </a:r>
          </a:p>
          <a:p>
            <a:pPr marL="572461" lvl="1" indent="-335915"/>
            <a:r>
              <a:rPr lang="en-US" dirty="0" err="1">
                <a:solidFill>
                  <a:schemeClr val="tx1"/>
                </a:solidFill>
                <a:cs typeface="Segoe UI"/>
              </a:rPr>
              <a:t>gRPC</a:t>
            </a:r>
            <a:r>
              <a:rPr lang="en-US" dirty="0">
                <a:solidFill>
                  <a:schemeClr val="tx1"/>
                </a:solidFill>
                <a:cs typeface="Segoe UI"/>
              </a:rPr>
              <a:t> for WCF Server and Remoting (we have a </a:t>
            </a:r>
            <a:r>
              <a:rPr lang="en-US" dirty="0">
                <a:solidFill>
                  <a:schemeClr val="tx1"/>
                </a:solidFill>
                <a:cs typeface="Segoe UI"/>
                <a:hlinkClick r:id="rId4"/>
              </a:rPr>
              <a:t>migration guide</a:t>
            </a:r>
            <a:r>
              <a:rPr lang="en-US" dirty="0">
                <a:solidFill>
                  <a:schemeClr val="tx1"/>
                </a:solidFill>
                <a:cs typeface="Segoe UI"/>
              </a:rPr>
              <a:t>)</a:t>
            </a:r>
          </a:p>
          <a:p>
            <a:pPr marL="572461" lvl="1" indent="-335915"/>
            <a:r>
              <a:rPr lang="en-US" dirty="0">
                <a:solidFill>
                  <a:schemeClr val="tx1"/>
                </a:solidFill>
                <a:cs typeface="Segoe UI"/>
              </a:rPr>
              <a:t>Open Source Core Workflow for Windows Workflow (WF): </a:t>
            </a:r>
            <a:r>
              <a:rPr lang="en-US" sz="1800" dirty="0">
                <a:solidFill>
                  <a:schemeClr val="tx1"/>
                </a:solidFill>
                <a:hlinkClick r:id="rId5">
                  <a:extLst>
                    <a:ext uri="{A12FA001-AC4F-418D-AE19-62706E023703}">
                      <ahyp:hlinkClr xmlns:ahyp="http://schemas.microsoft.com/office/drawing/2018/hyperlinkcolor" val="tx"/>
                    </a:ext>
                  </a:extLst>
                </a:hlinkClick>
              </a:rPr>
              <a:t>https://github.com/UiPath/corewf</a:t>
            </a:r>
            <a:r>
              <a:rPr lang="en-US" sz="1800" dirty="0">
                <a:solidFill>
                  <a:schemeClr val="tx1"/>
                </a:solidFill>
              </a:rPr>
              <a:t> </a:t>
            </a:r>
          </a:p>
          <a:p>
            <a:endParaRPr lang="en-US" sz="2400" dirty="0">
              <a:solidFill>
                <a:schemeClr val="tx1"/>
              </a:solidFill>
              <a:latin typeface="+mn-lt"/>
            </a:endParaRPr>
          </a:p>
        </p:txBody>
      </p:sp>
      <p:sp>
        <p:nvSpPr>
          <p:cNvPr id="3" name="Title 2">
            <a:extLst>
              <a:ext uri="{FF2B5EF4-FFF2-40B4-BE49-F238E27FC236}">
                <a16:creationId xmlns:a16="http://schemas.microsoft.com/office/drawing/2014/main" id="{31F6F382-3358-4706-BEAE-7D6CFEE6E625}"/>
              </a:ext>
            </a:extLst>
          </p:cNvPr>
          <p:cNvSpPr>
            <a:spLocks noGrp="1"/>
          </p:cNvSpPr>
          <p:nvPr>
            <p:ph type="title"/>
          </p:nvPr>
        </p:nvSpPr>
        <p:spPr>
          <a:xfrm>
            <a:off x="588263" y="457200"/>
            <a:ext cx="11018520" cy="723275"/>
          </a:xfrm>
        </p:spPr>
        <p:txBody>
          <a:bodyPr/>
          <a:lstStyle/>
          <a:p>
            <a:r>
              <a:rPr lang="en-US" sz="4700" dirty="0">
                <a:cs typeface="Segoe UI"/>
              </a:rPr>
              <a:t>What is </a:t>
            </a:r>
            <a:r>
              <a:rPr lang="en-US" sz="4700" b="1" i="1" dirty="0">
                <a:cs typeface="Segoe UI"/>
              </a:rPr>
              <a:t>not</a:t>
            </a:r>
            <a:r>
              <a:rPr lang="en-US" sz="4700" dirty="0">
                <a:cs typeface="Segoe UI"/>
              </a:rPr>
              <a:t> in .NET 5?</a:t>
            </a:r>
          </a:p>
        </p:txBody>
      </p:sp>
    </p:spTree>
    <p:extLst>
      <p:ext uri="{BB962C8B-B14F-4D97-AF65-F5344CB8AC3E}">
        <p14:creationId xmlns:p14="http://schemas.microsoft.com/office/powerpoint/2010/main" val="391539645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91F89-36D0-4244-8768-3596A79A6ED4}"/>
              </a:ext>
            </a:extLst>
          </p:cNvPr>
          <p:cNvSpPr>
            <a:spLocks noGrp="1"/>
          </p:cNvSpPr>
          <p:nvPr>
            <p:ph type="body" sz="quarter" idx="10"/>
          </p:nvPr>
        </p:nvSpPr>
        <p:spPr>
          <a:xfrm>
            <a:off x="269239" y="1189177"/>
            <a:ext cx="11653523" cy="4761303"/>
          </a:xfrm>
        </p:spPr>
        <p:txBody>
          <a:bodyPr vert="horz" wrap="square" lIns="146304" tIns="91440" rIns="146304" bIns="91440" rtlCol="0" anchor="t">
            <a:spAutoFit/>
          </a:bodyPr>
          <a:lstStyle/>
          <a:p>
            <a:pPr marL="335915" indent="-335915"/>
            <a:r>
              <a:rPr lang="en-US" dirty="0">
                <a:highlight>
                  <a:srgbClr val="FFFF00"/>
                </a:highlight>
                <a:latin typeface="+mn-lt"/>
              </a:rPr>
              <a:t>.NET Framework 4.8 is the last major version of .NET Framework on Windows</a:t>
            </a:r>
          </a:p>
          <a:p>
            <a:pPr marL="335915" indent="-335915"/>
            <a:r>
              <a:rPr lang="en-US" dirty="0">
                <a:latin typeface="+mn-lt"/>
              </a:rPr>
              <a:t>Support policy remains the same:</a:t>
            </a:r>
          </a:p>
          <a:p>
            <a:pPr marL="564515" lvl="1" indent="-335915"/>
            <a:r>
              <a:rPr lang="en-US" sz="2400" dirty="0"/>
              <a:t>Will always be in Windows</a:t>
            </a:r>
          </a:p>
          <a:p>
            <a:pPr marL="564515" lvl="1" indent="-335915"/>
            <a:r>
              <a:rPr lang="en-US" sz="2400" dirty="0"/>
              <a:t>Will be patched with Windows</a:t>
            </a:r>
          </a:p>
          <a:p>
            <a:pPr marL="564515" lvl="1" indent="-335915"/>
            <a:r>
              <a:rPr lang="en-US" sz="2400" dirty="0"/>
              <a:t>Will be supported with Windows</a:t>
            </a:r>
          </a:p>
          <a:p>
            <a:r>
              <a:rPr lang="en-US" dirty="0">
                <a:latin typeface="+mn-lt"/>
              </a:rPr>
              <a:t>Keep existing applications on .NET Framework</a:t>
            </a:r>
          </a:p>
          <a:p>
            <a:r>
              <a:rPr lang="en-US" dirty="0">
                <a:highlight>
                  <a:srgbClr val="FFFF00"/>
                </a:highlight>
                <a:latin typeface="+mn-lt"/>
              </a:rPr>
              <a:t>Recommend .NET Core for new applications</a:t>
            </a:r>
          </a:p>
          <a:p>
            <a:endParaRPr lang="en-US" b="1" dirty="0">
              <a:highlight>
                <a:srgbClr val="FFFF00"/>
              </a:highlight>
              <a:latin typeface="+mn-lt"/>
              <a:cs typeface="Segoe UI"/>
            </a:endParaRPr>
          </a:p>
          <a:p>
            <a:r>
              <a:rPr lang="en-US" sz="1800" b="1" dirty="0">
                <a:solidFill>
                  <a:srgbClr val="00B050"/>
                </a:solidFill>
                <a:highlight>
                  <a:srgbClr val="FFFF00"/>
                </a:highlight>
                <a:latin typeface="+mn-lt"/>
                <a:cs typeface="Segoe UI"/>
              </a:rPr>
              <a:t>&gt;&gt;&gt;&gt; .</a:t>
            </a:r>
            <a:r>
              <a:rPr lang="en-US" sz="1800" b="1" dirty="0">
                <a:solidFill>
                  <a:srgbClr val="00B050"/>
                </a:solidFill>
                <a:highlight>
                  <a:srgbClr val="FFFF00"/>
                </a:highlight>
                <a:cs typeface="Segoe UI"/>
              </a:rPr>
              <a:t>NET Core is the future</a:t>
            </a:r>
          </a:p>
        </p:txBody>
      </p:sp>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Future of .NET Framework? </a:t>
            </a:r>
          </a:p>
        </p:txBody>
      </p:sp>
      <p:sp>
        <p:nvSpPr>
          <p:cNvPr id="5" name="TextBox 4">
            <a:extLst>
              <a:ext uri="{FF2B5EF4-FFF2-40B4-BE49-F238E27FC236}">
                <a16:creationId xmlns:a16="http://schemas.microsoft.com/office/drawing/2014/main" id="{2E3CE266-D0D6-44AC-9DCC-0D15F521F5F4}"/>
              </a:ext>
            </a:extLst>
          </p:cNvPr>
          <p:cNvSpPr txBox="1"/>
          <p:nvPr/>
        </p:nvSpPr>
        <p:spPr>
          <a:xfrm>
            <a:off x="2641309" y="6383823"/>
            <a:ext cx="8283286" cy="369332"/>
          </a:xfrm>
          <a:prstGeom prst="rect">
            <a:avLst/>
          </a:prstGeom>
          <a:noFill/>
        </p:spPr>
        <p:txBody>
          <a:bodyPr wrap="square">
            <a:spAutoFit/>
          </a:bodyPr>
          <a:lstStyle/>
          <a:p>
            <a:r>
              <a:rPr lang="en-US" dirty="0">
                <a:hlinkClick r:id="rId3"/>
              </a:rPr>
              <a:t>https://devblogs.microsoft.com/dotnet/net-core-is-the-future-of-net/</a:t>
            </a:r>
            <a:endParaRPr lang="en-US" dirty="0"/>
          </a:p>
        </p:txBody>
      </p:sp>
    </p:spTree>
    <p:extLst>
      <p:ext uri="{BB962C8B-B14F-4D97-AF65-F5344CB8AC3E}">
        <p14:creationId xmlns:p14="http://schemas.microsoft.com/office/powerpoint/2010/main" val="14420048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749041-FCA5-4118-8FF5-08ED1CB2C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2" y="75341"/>
            <a:ext cx="12060976" cy="6707317"/>
          </a:xfrm>
          <a:prstGeom prst="rect">
            <a:avLst/>
          </a:prstGeom>
        </p:spPr>
      </p:pic>
    </p:spTree>
    <p:extLst>
      <p:ext uri="{BB962C8B-B14F-4D97-AF65-F5344CB8AC3E}">
        <p14:creationId xmlns:p14="http://schemas.microsoft.com/office/powerpoint/2010/main" val="11005393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a:ln>
                  <a:noFill/>
                </a:ln>
                <a:solidFill>
                  <a:srgbClr val="FFFFFF"/>
                </a:solidFill>
                <a:effectLst/>
                <a:uLnTx/>
                <a:uFillTx/>
                <a:latin typeface="Segoe UI Semilight"/>
                <a:ea typeface="+mn-ea"/>
                <a:cs typeface="+mn-cs"/>
              </a:rPr>
              <a:t>Azure is the best cloud for .NET</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32635383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4294967295"/>
          </p:nvPr>
        </p:nvSpPr>
        <p:spPr>
          <a:xfrm>
            <a:off x="409633" y="307435"/>
            <a:ext cx="11390510" cy="619144"/>
          </a:xfrm>
        </p:spPr>
        <p:txBody>
          <a:bodyPr/>
          <a:lstStyle/>
          <a:p>
            <a:pPr marL="0" indent="0">
              <a:buNone/>
            </a:pPr>
            <a:r>
              <a:rPr lang="en-US" sz="3137"/>
              <a:t>Azure Services </a:t>
            </a:r>
            <a:r>
              <a:rPr lang="en-US" sz="3137">
                <a:solidFill>
                  <a:schemeClr val="accent1"/>
                </a:solidFill>
              </a:rPr>
              <a:t>Recommendations</a:t>
            </a:r>
            <a:r>
              <a:rPr lang="en-US" sz="3137"/>
              <a:t> for .NET Apps</a:t>
            </a:r>
          </a:p>
        </p:txBody>
      </p:sp>
      <p:graphicFrame>
        <p:nvGraphicFramePr>
          <p:cNvPr id="54" name="Table 53">
            <a:extLst>
              <a:ext uri="{FF2B5EF4-FFF2-40B4-BE49-F238E27FC236}">
                <a16:creationId xmlns:a16="http://schemas.microsoft.com/office/drawing/2014/main" id="{44F3A6CA-5599-9340-A487-DA2DA8ECA12B}"/>
              </a:ext>
            </a:extLst>
          </p:cNvPr>
          <p:cNvGraphicFramePr>
            <a:graphicFrameLocks noGrp="1"/>
          </p:cNvGraphicFramePr>
          <p:nvPr/>
        </p:nvGraphicFramePr>
        <p:xfrm>
          <a:off x="1241339" y="1745374"/>
          <a:ext cx="10119819" cy="4254844"/>
        </p:xfrm>
        <a:graphic>
          <a:graphicData uri="http://schemas.openxmlformats.org/drawingml/2006/table">
            <a:tbl>
              <a:tblPr/>
              <a:tblGrid>
                <a:gridCol w="1326497">
                  <a:extLst>
                    <a:ext uri="{9D8B030D-6E8A-4147-A177-3AD203B41FA5}">
                      <a16:colId xmlns:a16="http://schemas.microsoft.com/office/drawing/2014/main" val="575373218"/>
                    </a:ext>
                  </a:extLst>
                </a:gridCol>
                <a:gridCol w="1493117">
                  <a:extLst>
                    <a:ext uri="{9D8B030D-6E8A-4147-A177-3AD203B41FA5}">
                      <a16:colId xmlns:a16="http://schemas.microsoft.com/office/drawing/2014/main" val="1109179229"/>
                    </a:ext>
                  </a:extLst>
                </a:gridCol>
                <a:gridCol w="1417246">
                  <a:extLst>
                    <a:ext uri="{9D8B030D-6E8A-4147-A177-3AD203B41FA5}">
                      <a16:colId xmlns:a16="http://schemas.microsoft.com/office/drawing/2014/main" val="2539173680"/>
                    </a:ext>
                  </a:extLst>
                </a:gridCol>
                <a:gridCol w="1732641">
                  <a:extLst>
                    <a:ext uri="{9D8B030D-6E8A-4147-A177-3AD203B41FA5}">
                      <a16:colId xmlns:a16="http://schemas.microsoft.com/office/drawing/2014/main" val="2007830935"/>
                    </a:ext>
                  </a:extLst>
                </a:gridCol>
                <a:gridCol w="1263715">
                  <a:extLst>
                    <a:ext uri="{9D8B030D-6E8A-4147-A177-3AD203B41FA5}">
                      <a16:colId xmlns:a16="http://schemas.microsoft.com/office/drawing/2014/main" val="730052499"/>
                    </a:ext>
                  </a:extLst>
                </a:gridCol>
                <a:gridCol w="1287560">
                  <a:extLst>
                    <a:ext uri="{9D8B030D-6E8A-4147-A177-3AD203B41FA5}">
                      <a16:colId xmlns:a16="http://schemas.microsoft.com/office/drawing/2014/main" val="1805609661"/>
                    </a:ext>
                  </a:extLst>
                </a:gridCol>
                <a:gridCol w="1599043">
                  <a:extLst>
                    <a:ext uri="{9D8B030D-6E8A-4147-A177-3AD203B41FA5}">
                      <a16:colId xmlns:a16="http://schemas.microsoft.com/office/drawing/2014/main" val="4206697296"/>
                    </a:ext>
                  </a:extLst>
                </a:gridCol>
              </a:tblGrid>
              <a:tr h="1035109">
                <a:tc>
                  <a:txBody>
                    <a:bodyPr/>
                    <a:lstStyle/>
                    <a:p>
                      <a:endParaRPr lang="en-US" sz="1800">
                        <a:latin typeface="Segoe UI" panose="020B0502040204020203" pitchFamily="34" charset="0"/>
                        <a:cs typeface="Segoe UI" panose="020B0502040204020203" pitchFamily="34" charset="0"/>
                      </a:endParaRPr>
                    </a:p>
                  </a:txBody>
                  <a:tcPr marL="89630" marR="89630" marT="18285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kern="1200">
                          <a:solidFill>
                            <a:schemeClr val="bg1"/>
                          </a:solidFill>
                          <a:latin typeface="Segoe UI" panose="020B0502040204020203" pitchFamily="34" charset="0"/>
                          <a:ea typeface="+mn-ea"/>
                          <a:cs typeface="Segoe UI" panose="020B0502040204020203" pitchFamily="34" charset="0"/>
                        </a:rPr>
                        <a:t>Azure Virtual </a:t>
                      </a:r>
                    </a:p>
                    <a:p>
                      <a:r>
                        <a:rPr lang="en-US" sz="1200" b="1" kern="1200">
                          <a:solidFill>
                            <a:schemeClr val="bg1"/>
                          </a:solidFill>
                          <a:latin typeface="Segoe UI" panose="020B0502040204020203" pitchFamily="34" charset="0"/>
                          <a:ea typeface="+mn-ea"/>
                          <a:cs typeface="Segoe UI" panose="020B0502040204020203" pitchFamily="34" charset="0"/>
                        </a:rPr>
                        <a:t>Machines (VMs)</a:t>
                      </a:r>
                    </a:p>
                    <a:p>
                      <a:endParaRPr lang="en-US" sz="1200" b="1" kern="1200">
                        <a:solidFill>
                          <a:schemeClr val="bg1"/>
                        </a:solidFill>
                        <a:latin typeface="Segoe UI" panose="020B0502040204020203" pitchFamily="34" charset="0"/>
                        <a:ea typeface="+mn-ea"/>
                        <a:cs typeface="Segoe UI" panose="020B0502040204020203" pitchFamily="34" charset="0"/>
                      </a:endParaRPr>
                    </a:p>
                  </a:txBody>
                  <a:tcPr marL="89630" marR="89630" marT="18285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kern="1200">
                          <a:solidFill>
                            <a:schemeClr val="bg1"/>
                          </a:solidFill>
                          <a:latin typeface="Segoe UI" panose="020B0502040204020203" pitchFamily="34" charset="0"/>
                          <a:ea typeface="+mn-ea"/>
                          <a:cs typeface="Segoe UI" panose="020B0502040204020203" pitchFamily="34" charset="0"/>
                        </a:rPr>
                        <a:t>Azure App Service</a:t>
                      </a:r>
                    </a:p>
                  </a:txBody>
                  <a:tcPr marL="89630" marR="89630" marT="18285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 Kubernetes Service (AKS)</a:t>
                      </a:r>
                    </a:p>
                  </a:txBody>
                  <a:tcPr marL="89630" marR="89630" marT="18285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 Functions</a:t>
                      </a:r>
                    </a:p>
                  </a:txBody>
                  <a:tcPr marL="89630" marR="89630" marT="18285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a:t>
                      </a:r>
                    </a:p>
                    <a:p>
                      <a:r>
                        <a:rPr lang="en-US" sz="1200" b="1">
                          <a:solidFill>
                            <a:schemeClr val="bg1"/>
                          </a:solidFill>
                          <a:latin typeface="Segoe UI" panose="020B0502040204020203" pitchFamily="34" charset="0"/>
                          <a:cs typeface="Segoe UI" panose="020B0502040204020203" pitchFamily="34" charset="0"/>
                        </a:rPr>
                        <a:t>Batch</a:t>
                      </a:r>
                    </a:p>
                  </a:txBody>
                  <a:tcPr marL="89630" marR="89630" marT="18285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a:solidFill>
                            <a:schemeClr val="bg1"/>
                          </a:solidFill>
                          <a:latin typeface="Segoe UI" panose="020B0502040204020203" pitchFamily="34" charset="0"/>
                          <a:cs typeface="Segoe UI" panose="020B0502040204020203" pitchFamily="34" charset="0"/>
                        </a:rPr>
                        <a:t>Azure Container Instances (ACI)</a:t>
                      </a:r>
                    </a:p>
                  </a:txBody>
                  <a:tcPr marL="89630" marR="89630" marT="18285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880326584"/>
                  </a:ext>
                </a:extLst>
              </a:tr>
              <a:tr h="802571">
                <a:tc>
                  <a:txBody>
                    <a:bodyPr/>
                    <a:lstStyle/>
                    <a:p>
                      <a:pPr algn="ctr"/>
                      <a:r>
                        <a:rPr lang="en-US" sz="1200" b="1">
                          <a:solidFill>
                            <a:srgbClr val="0070C0"/>
                          </a:solidFill>
                          <a:latin typeface="Segoe UI" panose="020B0502040204020203" pitchFamily="34" charset="0"/>
                          <a:cs typeface="Segoe UI" panose="020B0502040204020203" pitchFamily="34" charset="0"/>
                        </a:rPr>
                        <a:t>Web apps</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(Monolithic architecture)</a:t>
                      </a: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897920301"/>
                  </a:ext>
                </a:extLst>
              </a:tr>
              <a:tr h="784173">
                <a:tc>
                  <a:txBody>
                    <a:bodyPr/>
                    <a:lstStyle/>
                    <a:p>
                      <a:pPr algn="ctr"/>
                      <a:r>
                        <a:rPr lang="en-US" sz="1200" b="1">
                          <a:solidFill>
                            <a:srgbClr val="0070C0"/>
                          </a:solidFill>
                          <a:latin typeface="Segoe UI" panose="020B0502040204020203" pitchFamily="34" charset="0"/>
                          <a:cs typeface="Segoe UI" panose="020B0502040204020203" pitchFamily="34" charset="0"/>
                        </a:rPr>
                        <a:t>N-Tier apps</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(Coarse-grain services)</a:t>
                      </a: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045872715"/>
                  </a:ext>
                </a:extLst>
              </a:tr>
              <a:tr h="814023">
                <a:tc>
                  <a:txBody>
                    <a:bodyPr/>
                    <a:lstStyle/>
                    <a:p>
                      <a:pPr algn="ctr"/>
                      <a:r>
                        <a:rPr lang="en-US" sz="1200" b="1">
                          <a:solidFill>
                            <a:srgbClr val="0070C0"/>
                          </a:solidFill>
                          <a:latin typeface="Segoe UI" panose="020B0502040204020203" pitchFamily="34" charset="0"/>
                          <a:cs typeface="Segoe UI" panose="020B0502040204020203" pitchFamily="34" charset="0"/>
                        </a:rPr>
                        <a:t>Cloud-Native</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(Microservices  architecture)</a:t>
                      </a: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770579708"/>
                  </a:ext>
                </a:extLst>
              </a:tr>
              <a:tr h="818968">
                <a:tc>
                  <a:txBody>
                    <a:bodyPr/>
                    <a:lstStyle/>
                    <a:p>
                      <a:pPr algn="ctr"/>
                      <a:r>
                        <a:rPr lang="en-US" sz="1200" b="1">
                          <a:solidFill>
                            <a:srgbClr val="0070C0"/>
                          </a:solidFill>
                          <a:latin typeface="Segoe UI" panose="020B0502040204020203" pitchFamily="34" charset="0"/>
                          <a:cs typeface="Segoe UI" panose="020B0502040204020203" pitchFamily="34" charset="0"/>
                        </a:rPr>
                        <a:t>Batch / Jobs </a:t>
                      </a:r>
                      <a:r>
                        <a:rPr lang="en-US" sz="1200">
                          <a:solidFill>
                            <a:schemeClr val="accent4">
                              <a:lumMod val="75000"/>
                            </a:schemeClr>
                          </a:solidFill>
                          <a:latin typeface="Segoe UI" panose="020B0502040204020203" pitchFamily="34" charset="0"/>
                          <a:cs typeface="Segoe UI" panose="020B0502040204020203" pitchFamily="34" charset="0"/>
                        </a:rPr>
                        <a:t>(</a:t>
                      </a:r>
                      <a:r>
                        <a:rPr lang="en-US" sz="1200" kern="1200">
                          <a:solidFill>
                            <a:schemeClr val="accent4">
                              <a:lumMod val="75000"/>
                            </a:schemeClr>
                          </a:solidFill>
                          <a:latin typeface="Segoe UI" panose="020B0502040204020203" pitchFamily="34" charset="0"/>
                          <a:ea typeface="+mn-ea"/>
                          <a:cs typeface="Segoe UI" panose="020B0502040204020203" pitchFamily="34" charset="0"/>
                        </a:rPr>
                        <a:t>Background</a:t>
                      </a:r>
                      <a:r>
                        <a:rPr lang="en-US" sz="1200">
                          <a:solidFill>
                            <a:schemeClr val="accent4">
                              <a:lumMod val="75000"/>
                            </a:schemeClr>
                          </a:solidFill>
                          <a:latin typeface="Segoe UI" panose="020B0502040204020203" pitchFamily="34" charset="0"/>
                          <a:cs typeface="Segoe UI" panose="020B0502040204020203" pitchFamily="34" charset="0"/>
                        </a:rPr>
                        <a:t> tasks)</a:t>
                      </a: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30" marR="89630" marT="44814" marB="44814">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033901733"/>
                  </a:ext>
                </a:extLst>
              </a:tr>
            </a:tbl>
          </a:graphicData>
        </a:graphic>
      </p:graphicFrame>
      <p:sp>
        <p:nvSpPr>
          <p:cNvPr id="55" name="Right Brace 54">
            <a:extLst>
              <a:ext uri="{FF2B5EF4-FFF2-40B4-BE49-F238E27FC236}">
                <a16:creationId xmlns:a16="http://schemas.microsoft.com/office/drawing/2014/main" id="{CEE5F4FE-E8DF-B548-9B6B-12599516559D}"/>
              </a:ext>
            </a:extLst>
          </p:cNvPr>
          <p:cNvSpPr/>
          <p:nvPr/>
        </p:nvSpPr>
        <p:spPr>
          <a:xfrm rot="16200000">
            <a:off x="6206497" y="-3483977"/>
            <a:ext cx="189502" cy="10119819"/>
          </a:xfrm>
          <a:prstGeom prst="rightBrace">
            <a:avLst>
              <a:gd name="adj1" fmla="val 146892"/>
              <a:gd name="adj2" fmla="val 50000"/>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0" tIns="44790" rIns="89580" bIns="44790" numCol="1" spcCol="0" rtlCol="0" fromWordArt="0" anchor="t" anchorCtr="0" forceAA="0" compatLnSpc="1">
            <a:prstTxWarp prst="textNoShape">
              <a:avLst/>
            </a:prstTxWarp>
            <a:noAutofit/>
          </a:bodyPr>
          <a:lstStyle/>
          <a:p>
            <a:pPr defTabSz="913490">
              <a:defRPr/>
            </a:pPr>
            <a:endParaRPr lang="en-US" sz="1961" kern="0">
              <a:solidFill>
                <a:srgbClr val="353535"/>
              </a:solidFill>
              <a:latin typeface="Segoe UI Semilight"/>
            </a:endParaRPr>
          </a:p>
        </p:txBody>
      </p:sp>
      <p:sp>
        <p:nvSpPr>
          <p:cNvPr id="56" name="Right Brace 55">
            <a:extLst>
              <a:ext uri="{FF2B5EF4-FFF2-40B4-BE49-F238E27FC236}">
                <a16:creationId xmlns:a16="http://schemas.microsoft.com/office/drawing/2014/main" id="{3C153A4F-85E9-F342-BF5E-B282A87B7A34}"/>
              </a:ext>
            </a:extLst>
          </p:cNvPr>
          <p:cNvSpPr/>
          <p:nvPr/>
        </p:nvSpPr>
        <p:spPr>
          <a:xfrm rot="10800000">
            <a:off x="945346" y="2773205"/>
            <a:ext cx="225706" cy="3221011"/>
          </a:xfrm>
          <a:prstGeom prst="rightBrace">
            <a:avLst>
              <a:gd name="adj1" fmla="val 146892"/>
              <a:gd name="adj2" fmla="val 50000"/>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80" tIns="44790" rIns="89580" bIns="44790" numCol="1" spcCol="0" rtlCol="0" fromWordArt="0" anchor="t" anchorCtr="0" forceAA="0" compatLnSpc="1">
            <a:prstTxWarp prst="textNoShape">
              <a:avLst/>
            </a:prstTxWarp>
            <a:noAutofit/>
          </a:bodyPr>
          <a:lstStyle/>
          <a:p>
            <a:pPr defTabSz="913490">
              <a:defRPr/>
            </a:pPr>
            <a:endParaRPr lang="en-US" sz="1961" kern="0">
              <a:solidFill>
                <a:srgbClr val="353535"/>
              </a:solidFill>
              <a:latin typeface="Segoe UI Semilight"/>
            </a:endParaRPr>
          </a:p>
        </p:txBody>
      </p:sp>
      <p:sp>
        <p:nvSpPr>
          <p:cNvPr id="57" name="Rectangle 56">
            <a:extLst>
              <a:ext uri="{FF2B5EF4-FFF2-40B4-BE49-F238E27FC236}">
                <a16:creationId xmlns:a16="http://schemas.microsoft.com/office/drawing/2014/main" id="{D93698A1-DECB-BD49-9D64-0D423BA5E403}"/>
              </a:ext>
            </a:extLst>
          </p:cNvPr>
          <p:cNvSpPr/>
          <p:nvPr/>
        </p:nvSpPr>
        <p:spPr>
          <a:xfrm rot="16200000">
            <a:off x="688" y="4084713"/>
            <a:ext cx="1252714" cy="573280"/>
          </a:xfrm>
          <a:prstGeom prst="rect">
            <a:avLst/>
          </a:prstGeom>
        </p:spPr>
        <p:txBody>
          <a:bodyPr wrap="square">
            <a:spAutoFit/>
          </a:bodyPr>
          <a:lstStyle/>
          <a:p>
            <a:pPr algn="ctr">
              <a:defRPr/>
            </a:pPr>
            <a:r>
              <a:rPr lang="en-US" sz="1568">
                <a:solidFill>
                  <a:srgbClr val="353535"/>
                </a:solidFill>
                <a:latin typeface="Segoe UI" panose="020B0502040204020203" pitchFamily="34" charset="0"/>
                <a:cs typeface="Segoe UI" panose="020B0502040204020203" pitchFamily="34" charset="0"/>
              </a:rPr>
              <a:t>Application</a:t>
            </a:r>
          </a:p>
          <a:p>
            <a:pPr algn="ctr">
              <a:defRPr/>
            </a:pPr>
            <a:r>
              <a:rPr lang="en-US" sz="1568">
                <a:solidFill>
                  <a:srgbClr val="353535"/>
                </a:solidFill>
                <a:latin typeface="Segoe UI" panose="020B0502040204020203" pitchFamily="34" charset="0"/>
                <a:cs typeface="Segoe UI" panose="020B0502040204020203" pitchFamily="34" charset="0"/>
              </a:rPr>
              <a:t>Architecture</a:t>
            </a:r>
          </a:p>
        </p:txBody>
      </p:sp>
      <p:pic>
        <p:nvPicPr>
          <p:cNvPr id="58" name="Picture 2">
            <a:extLst>
              <a:ext uri="{FF2B5EF4-FFF2-40B4-BE49-F238E27FC236}">
                <a16:creationId xmlns:a16="http://schemas.microsoft.com/office/drawing/2014/main" id="{312F7409-F0D8-8D42-AD4D-CA2CFF459841}"/>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01627" y="2931565"/>
            <a:ext cx="401498" cy="401498"/>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1EA5F9FF-4B53-7D48-A822-921FABCCC86B}"/>
              </a:ext>
            </a:extLst>
          </p:cNvPr>
          <p:cNvSpPr/>
          <p:nvPr/>
        </p:nvSpPr>
        <p:spPr>
          <a:xfrm>
            <a:off x="5862152" y="4711464"/>
            <a:ext cx="936924" cy="226294"/>
          </a:xfrm>
          <a:prstGeom prst="rect">
            <a:avLst/>
          </a:prstGeom>
        </p:spPr>
        <p:txBody>
          <a:bodyPr wrap="none">
            <a:spAutoFit/>
          </a:bodyPr>
          <a:lstStyle/>
          <a:p>
            <a:r>
              <a:rPr lang="en-US" sz="882">
                <a:latin typeface="Segoe UI" panose="020B0502040204020203" pitchFamily="34" charset="0"/>
                <a:cs typeface="Segoe UI" panose="020B0502040204020203" pitchFamily="34" charset="0"/>
              </a:rPr>
              <a:t>Recommended</a:t>
            </a:r>
          </a:p>
        </p:txBody>
      </p:sp>
      <p:sp>
        <p:nvSpPr>
          <p:cNvPr id="60" name="Rectangle 59">
            <a:extLst>
              <a:ext uri="{FF2B5EF4-FFF2-40B4-BE49-F238E27FC236}">
                <a16:creationId xmlns:a16="http://schemas.microsoft.com/office/drawing/2014/main" id="{658359D5-86D6-AC44-A59B-5B78D9560D0A}"/>
              </a:ext>
            </a:extLst>
          </p:cNvPr>
          <p:cNvSpPr/>
          <p:nvPr/>
        </p:nvSpPr>
        <p:spPr>
          <a:xfrm>
            <a:off x="7359424" y="4731552"/>
            <a:ext cx="1089598" cy="497848"/>
          </a:xfrm>
          <a:prstGeom prst="rect">
            <a:avLst/>
          </a:prstGeom>
        </p:spPr>
        <p:txBody>
          <a:bodyPr wrap="square">
            <a:spAutoFit/>
          </a:bodyPr>
          <a:lstStyle/>
          <a:p>
            <a:r>
              <a:rPr lang="en-US" sz="882">
                <a:latin typeface="Segoe UI" panose="020B0502040204020203" pitchFamily="34" charset="0"/>
                <a:cs typeface="Segoe UI" panose="020B0502040204020203" pitchFamily="34" charset="0"/>
              </a:rPr>
              <a:t>Azure</a:t>
            </a:r>
          </a:p>
          <a:p>
            <a:r>
              <a:rPr lang="en-US" sz="882" b="1">
                <a:latin typeface="Segoe UI" panose="020B0502040204020203" pitchFamily="34" charset="0"/>
                <a:cs typeface="Segoe UI" panose="020B0502040204020203" pitchFamily="34" charset="0"/>
              </a:rPr>
              <a:t>event-driven</a:t>
            </a:r>
          </a:p>
          <a:p>
            <a:r>
              <a:rPr lang="en-US" sz="882">
                <a:latin typeface="Segoe UI" panose="020B0502040204020203" pitchFamily="34" charset="0"/>
                <a:cs typeface="Segoe UI" panose="020B0502040204020203" pitchFamily="34" charset="0"/>
              </a:rPr>
              <a:t>Recommended</a:t>
            </a:r>
          </a:p>
        </p:txBody>
      </p:sp>
      <p:sp>
        <p:nvSpPr>
          <p:cNvPr id="61" name="Rectangle 60">
            <a:extLst>
              <a:ext uri="{FF2B5EF4-FFF2-40B4-BE49-F238E27FC236}">
                <a16:creationId xmlns:a16="http://schemas.microsoft.com/office/drawing/2014/main" id="{05546713-5AEA-F040-BD8A-BB1B644C02E9}"/>
              </a:ext>
            </a:extLst>
          </p:cNvPr>
          <p:cNvSpPr/>
          <p:nvPr/>
        </p:nvSpPr>
        <p:spPr>
          <a:xfrm>
            <a:off x="7324888" y="5528493"/>
            <a:ext cx="1189425" cy="497848"/>
          </a:xfrm>
          <a:prstGeom prst="rect">
            <a:avLst/>
          </a:prstGeom>
        </p:spPr>
        <p:txBody>
          <a:bodyPr wrap="square">
            <a:spAutoFit/>
          </a:bodyPr>
          <a:lstStyle/>
          <a:p>
            <a:r>
              <a:rPr lang="en-US" sz="882">
                <a:cs typeface="Segoe UI" panose="020B0502040204020203" pitchFamily="34" charset="0"/>
              </a:rPr>
              <a:t>Application’s</a:t>
            </a:r>
          </a:p>
          <a:p>
            <a:r>
              <a:rPr lang="en-US" sz="882" b="1">
                <a:cs typeface="Segoe UI" panose="020B0502040204020203" pitchFamily="34" charset="0"/>
              </a:rPr>
              <a:t>background</a:t>
            </a:r>
            <a:r>
              <a:rPr lang="en-US" sz="882">
                <a:cs typeface="Segoe UI" panose="020B0502040204020203" pitchFamily="34" charset="0"/>
              </a:rPr>
              <a:t> </a:t>
            </a:r>
            <a:r>
              <a:rPr lang="en-US" sz="882" b="1">
                <a:cs typeface="Segoe UI" panose="020B0502040204020203" pitchFamily="34" charset="0"/>
              </a:rPr>
              <a:t>tasks</a:t>
            </a:r>
          </a:p>
          <a:p>
            <a:r>
              <a:rPr lang="en-US" sz="882">
                <a:cs typeface="Segoe UI" panose="020B0502040204020203" pitchFamily="34" charset="0"/>
              </a:rPr>
              <a:t>Recommended</a:t>
            </a:r>
          </a:p>
        </p:txBody>
      </p:sp>
      <p:sp>
        <p:nvSpPr>
          <p:cNvPr id="62" name="Rectangle 61">
            <a:extLst>
              <a:ext uri="{FF2B5EF4-FFF2-40B4-BE49-F238E27FC236}">
                <a16:creationId xmlns:a16="http://schemas.microsoft.com/office/drawing/2014/main" id="{5AE7A703-2394-4748-BF45-B36790ADF4E2}"/>
              </a:ext>
            </a:extLst>
          </p:cNvPr>
          <p:cNvSpPr/>
          <p:nvPr/>
        </p:nvSpPr>
        <p:spPr>
          <a:xfrm>
            <a:off x="8632312" y="5552008"/>
            <a:ext cx="1100359" cy="362072"/>
          </a:xfrm>
          <a:prstGeom prst="rect">
            <a:avLst/>
          </a:prstGeom>
        </p:spPr>
        <p:txBody>
          <a:bodyPr wrap="none">
            <a:spAutoFit/>
          </a:bodyPr>
          <a:lstStyle/>
          <a:p>
            <a:r>
              <a:rPr lang="en-US" sz="882" b="1">
                <a:latin typeface="Segoe UI" panose="020B0502040204020203" pitchFamily="34" charset="0"/>
                <a:cs typeface="Segoe UI" panose="020B0502040204020203" pitchFamily="34" charset="0"/>
              </a:rPr>
              <a:t>Large Batch scale</a:t>
            </a:r>
          </a:p>
          <a:p>
            <a:r>
              <a:rPr lang="en-US" sz="882">
                <a:latin typeface="Segoe UI" panose="020B0502040204020203" pitchFamily="34" charset="0"/>
                <a:cs typeface="Segoe UI" panose="020B0502040204020203" pitchFamily="34" charset="0"/>
              </a:rPr>
              <a:t>Recommended</a:t>
            </a:r>
          </a:p>
        </p:txBody>
      </p:sp>
      <p:pic>
        <p:nvPicPr>
          <p:cNvPr id="63" name="Picture 16" descr="Image result for &quot;Azure Container Service&quot; icon">
            <a:extLst>
              <a:ext uri="{FF2B5EF4-FFF2-40B4-BE49-F238E27FC236}">
                <a16:creationId xmlns:a16="http://schemas.microsoft.com/office/drawing/2014/main" id="{AE5C0FC7-CFA5-564C-9A29-0AC805CBE0CE}"/>
              </a:ext>
            </a:extLst>
          </p:cNvPr>
          <p:cNvPicPr>
            <a:picLocks noChangeAspect="1" noChangeArrowheads="1"/>
          </p:cNvPicPr>
          <p:nvPr/>
        </p:nvPicPr>
        <p:blipFill>
          <a:blip r:embed="rId5"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5575266" y="2428286"/>
            <a:ext cx="246693" cy="24669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CAF85F2C-F4D0-0D40-B2A4-FFA0C40859CA}"/>
              </a:ext>
            </a:extLst>
          </p:cNvPr>
          <p:cNvPicPr>
            <a:picLocks noChangeAspect="1" noChangeArrowheads="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auto">
          <a:xfrm>
            <a:off x="9875441" y="2441002"/>
            <a:ext cx="226172" cy="22617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Azure VM icon">
            <a:extLst>
              <a:ext uri="{FF2B5EF4-FFF2-40B4-BE49-F238E27FC236}">
                <a16:creationId xmlns:a16="http://schemas.microsoft.com/office/drawing/2014/main" id="{FD8F71EF-8508-7A4C-95D5-C08044FACED9}"/>
              </a:ext>
            </a:extLst>
          </p:cNvPr>
          <p:cNvPicPr>
            <a:picLocks noChangeAspect="1" noChangeArrowheads="1"/>
          </p:cNvPicPr>
          <p:nvPr/>
        </p:nvPicPr>
        <p:blipFill rotWithShape="1">
          <a:blip r:embed="rId8" cstate="print">
            <a:biLevel thresh="25000"/>
            <a:extLst>
              <a:ext uri="{28A0092B-C50C-407E-A947-70E740481C1C}">
                <a14:useLocalDpi xmlns:a14="http://schemas.microsoft.com/office/drawing/2010/main" val="0"/>
              </a:ext>
            </a:extLst>
          </a:blip>
          <a:srcRect l="25381" r="26646" b="51769"/>
          <a:stretch/>
        </p:blipFill>
        <p:spPr bwMode="auto">
          <a:xfrm>
            <a:off x="2636064" y="2441374"/>
            <a:ext cx="222446" cy="20656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Image result for Azure App Service icon">
            <a:extLst>
              <a:ext uri="{FF2B5EF4-FFF2-40B4-BE49-F238E27FC236}">
                <a16:creationId xmlns:a16="http://schemas.microsoft.com/office/drawing/2014/main" id="{270842C2-7AA1-424B-A47B-F57982062F02}"/>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57549" y="2455508"/>
            <a:ext cx="191369" cy="19136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azure functions logo">
            <a:extLst>
              <a:ext uri="{FF2B5EF4-FFF2-40B4-BE49-F238E27FC236}">
                <a16:creationId xmlns:a16="http://schemas.microsoft.com/office/drawing/2014/main" id="{52084D5B-6031-D941-B91C-59BE2F42719D}"/>
              </a:ext>
            </a:extLst>
          </p:cNvPr>
          <p:cNvPicPr>
            <a:picLocks noChangeAspect="1" noChangeArrowheads="1"/>
          </p:cNvPicPr>
          <p:nvPr/>
        </p:nvPicPr>
        <p:blipFill>
          <a:blip r:embed="rId11" cstate="print">
            <a:biLevel thresh="25000"/>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280091" y="2415858"/>
            <a:ext cx="282709" cy="28331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Azure Batch logo white">
            <a:extLst>
              <a:ext uri="{FF2B5EF4-FFF2-40B4-BE49-F238E27FC236}">
                <a16:creationId xmlns:a16="http://schemas.microsoft.com/office/drawing/2014/main" id="{5C9294B1-D77E-1541-ABBC-C9971C35BC61}"/>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8577890" y="2415857"/>
            <a:ext cx="284037" cy="2840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a:extLst>
              <a:ext uri="{FF2B5EF4-FFF2-40B4-BE49-F238E27FC236}">
                <a16:creationId xmlns:a16="http://schemas.microsoft.com/office/drawing/2014/main" id="{C6617BD2-6985-0D4D-860D-80B83B5B40E5}"/>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01627" y="3734648"/>
            <a:ext cx="401498" cy="40149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a:extLst>
              <a:ext uri="{FF2B5EF4-FFF2-40B4-BE49-F238E27FC236}">
                <a16:creationId xmlns:a16="http://schemas.microsoft.com/office/drawing/2014/main" id="{BA09BC08-DEFD-054A-AC2D-CB47B91F51E8}"/>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125630" y="2931565"/>
            <a:ext cx="401498" cy="40149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45D9DDD5-8854-DB4E-8881-B8BE0CA6CE12}"/>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4505247" y="5355154"/>
            <a:ext cx="401498" cy="40149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a:extLst>
              <a:ext uri="{FF2B5EF4-FFF2-40B4-BE49-F238E27FC236}">
                <a16:creationId xmlns:a16="http://schemas.microsoft.com/office/drawing/2014/main" id="{96804E6B-DE46-F346-9BD5-E0C8BBC00C32}"/>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081464" y="5340814"/>
            <a:ext cx="401498" cy="4014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539F973C-8747-2349-BFB1-FF8DED5B4764}"/>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8885119" y="5203238"/>
            <a:ext cx="401498" cy="4014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a:extLst>
              <a:ext uri="{FF2B5EF4-FFF2-40B4-BE49-F238E27FC236}">
                <a16:creationId xmlns:a16="http://schemas.microsoft.com/office/drawing/2014/main" id="{AD20F46A-5412-D143-9C9E-89534BD44FAB}"/>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641695" y="5206801"/>
            <a:ext cx="401498" cy="40149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a:extLst>
              <a:ext uri="{FF2B5EF4-FFF2-40B4-BE49-F238E27FC236}">
                <a16:creationId xmlns:a16="http://schemas.microsoft.com/office/drawing/2014/main" id="{57CF8A4A-249C-A744-82BA-2F0CFAFB04D0}"/>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10360541" y="5247157"/>
            <a:ext cx="401498" cy="40149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02B3B750-3E0F-134A-95C1-40E3FCD004C4}"/>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645105" y="4427211"/>
            <a:ext cx="401498" cy="40149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6674009E-2DA6-E845-8779-AA510F7317BD}"/>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6116001" y="4409780"/>
            <a:ext cx="401498" cy="401498"/>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CF765E2A-DD37-9D4E-AB94-56E54057AE5B}"/>
              </a:ext>
            </a:extLst>
          </p:cNvPr>
          <p:cNvGrpSpPr/>
          <p:nvPr/>
        </p:nvGrpSpPr>
        <p:grpSpPr>
          <a:xfrm>
            <a:off x="4311232" y="2854352"/>
            <a:ext cx="936924" cy="627791"/>
            <a:chOff x="7004045" y="4702206"/>
            <a:chExt cx="955846" cy="640472"/>
          </a:xfrm>
        </p:grpSpPr>
        <p:sp>
          <p:nvSpPr>
            <p:cNvPr id="83" name="Rectangle 82">
              <a:extLst>
                <a:ext uri="{FF2B5EF4-FFF2-40B4-BE49-F238E27FC236}">
                  <a16:creationId xmlns:a16="http://schemas.microsoft.com/office/drawing/2014/main" id="{27FDD430-A556-BB47-B317-16FB4B31AE89}"/>
                </a:ext>
              </a:extLst>
            </p:cNvPr>
            <p:cNvSpPr/>
            <p:nvPr/>
          </p:nvSpPr>
          <p:spPr>
            <a:xfrm>
              <a:off x="7004045" y="5111813"/>
              <a:ext cx="955846" cy="230865"/>
            </a:xfrm>
            <a:prstGeom prst="rect">
              <a:avLst/>
            </a:prstGeom>
          </p:spPr>
          <p:txBody>
            <a:bodyPr wrap="none">
              <a:spAutoFit/>
            </a:bodyPr>
            <a:lstStyle/>
            <a:p>
              <a:r>
                <a:rPr lang="en-US" sz="882">
                  <a:latin typeface="Segoe UI" panose="020B0502040204020203" pitchFamily="34" charset="0"/>
                  <a:cs typeface="Segoe UI" panose="020B0502040204020203" pitchFamily="34" charset="0"/>
                </a:rPr>
                <a:t>Recommended</a:t>
              </a:r>
            </a:p>
          </p:txBody>
        </p:sp>
        <p:pic>
          <p:nvPicPr>
            <p:cNvPr id="84" name="Picture 2">
              <a:extLst>
                <a:ext uri="{FF2B5EF4-FFF2-40B4-BE49-F238E27FC236}">
                  <a16:creationId xmlns:a16="http://schemas.microsoft.com/office/drawing/2014/main" id="{22722283-530D-104D-86FC-4B27F1A743C9}"/>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277166" y="4702206"/>
              <a:ext cx="409607" cy="409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397950B0-EF86-0246-B170-D1839ED2FD95}"/>
              </a:ext>
            </a:extLst>
          </p:cNvPr>
          <p:cNvGrpSpPr/>
          <p:nvPr/>
        </p:nvGrpSpPr>
        <p:grpSpPr>
          <a:xfrm>
            <a:off x="1241339" y="6158251"/>
            <a:ext cx="2532273" cy="407587"/>
            <a:chOff x="1365095" y="6316272"/>
            <a:chExt cx="2583417" cy="415818"/>
          </a:xfrm>
        </p:grpSpPr>
        <p:grpSp>
          <p:nvGrpSpPr>
            <p:cNvPr id="86" name="Group 85">
              <a:extLst>
                <a:ext uri="{FF2B5EF4-FFF2-40B4-BE49-F238E27FC236}">
                  <a16:creationId xmlns:a16="http://schemas.microsoft.com/office/drawing/2014/main" id="{6C9DCA9B-0DF8-7441-8885-F07625CEF52D}"/>
                </a:ext>
              </a:extLst>
            </p:cNvPr>
            <p:cNvGrpSpPr/>
            <p:nvPr/>
          </p:nvGrpSpPr>
          <p:grpSpPr>
            <a:xfrm>
              <a:off x="1365095" y="6316272"/>
              <a:ext cx="2583417" cy="415818"/>
              <a:chOff x="1365095" y="6316272"/>
              <a:chExt cx="2583417" cy="415818"/>
            </a:xfrm>
          </p:grpSpPr>
          <p:sp>
            <p:nvSpPr>
              <p:cNvPr id="89" name="Rectangle 88">
                <a:extLst>
                  <a:ext uri="{FF2B5EF4-FFF2-40B4-BE49-F238E27FC236}">
                    <a16:creationId xmlns:a16="http://schemas.microsoft.com/office/drawing/2014/main" id="{5A2F8EDA-99D8-EA4E-882C-3132135B2326}"/>
                  </a:ext>
                </a:extLst>
              </p:cNvPr>
              <p:cNvSpPr/>
              <p:nvPr/>
            </p:nvSpPr>
            <p:spPr>
              <a:xfrm>
                <a:off x="1662077" y="6395655"/>
                <a:ext cx="1082502" cy="253952"/>
              </a:xfrm>
              <a:prstGeom prst="rect">
                <a:avLst/>
              </a:prstGeom>
            </p:spPr>
            <p:txBody>
              <a:bodyPr wrap="none">
                <a:spAutoFit/>
              </a:bodyPr>
              <a:lstStyle/>
              <a:p>
                <a:pPr>
                  <a:defRPr/>
                </a:pPr>
                <a:r>
                  <a:rPr lang="en-US" sz="1029">
                    <a:solidFill>
                      <a:schemeClr val="tx2"/>
                    </a:solidFill>
                    <a:latin typeface="Segoe UI" panose="020B0502040204020203" pitchFamily="34" charset="0"/>
                    <a:cs typeface="Segoe UI" panose="020B0502040204020203" pitchFamily="34" charset="0"/>
                  </a:rPr>
                  <a:t>Recommended</a:t>
                </a:r>
              </a:p>
            </p:txBody>
          </p:sp>
          <p:sp>
            <p:nvSpPr>
              <p:cNvPr id="90" name="Rectangle 89">
                <a:extLst>
                  <a:ext uri="{FF2B5EF4-FFF2-40B4-BE49-F238E27FC236}">
                    <a16:creationId xmlns:a16="http://schemas.microsoft.com/office/drawing/2014/main" id="{4C572482-96C9-0444-BA94-011E0231E76B}"/>
                  </a:ext>
                </a:extLst>
              </p:cNvPr>
              <p:cNvSpPr/>
              <p:nvPr/>
            </p:nvSpPr>
            <p:spPr>
              <a:xfrm>
                <a:off x="3057806" y="6407824"/>
                <a:ext cx="670832" cy="255774"/>
              </a:xfrm>
              <a:prstGeom prst="rect">
                <a:avLst/>
              </a:prstGeom>
            </p:spPr>
            <p:txBody>
              <a:bodyPr wrap="none">
                <a:spAutoFit/>
              </a:bodyPr>
              <a:lstStyle/>
              <a:p>
                <a:pPr>
                  <a:defRPr/>
                </a:pPr>
                <a:r>
                  <a:rPr lang="en-US" sz="1029">
                    <a:solidFill>
                      <a:schemeClr val="bg2">
                        <a:lumMod val="50000"/>
                      </a:schemeClr>
                    </a:solidFill>
                    <a:latin typeface="Segoe UI" panose="020B0502040204020203" pitchFamily="34" charset="0"/>
                    <a:cs typeface="Segoe UI" panose="020B0502040204020203" pitchFamily="34" charset="0"/>
                  </a:rPr>
                  <a:t>Possible</a:t>
                </a:r>
              </a:p>
            </p:txBody>
          </p:sp>
          <p:sp>
            <p:nvSpPr>
              <p:cNvPr id="91" name="Rectangle 90">
                <a:extLst>
                  <a:ext uri="{FF2B5EF4-FFF2-40B4-BE49-F238E27FC236}">
                    <a16:creationId xmlns:a16="http://schemas.microsoft.com/office/drawing/2014/main" id="{4D69847B-2623-0742-BAEB-E2884F9BA4CE}"/>
                  </a:ext>
                </a:extLst>
              </p:cNvPr>
              <p:cNvSpPr/>
              <p:nvPr/>
            </p:nvSpPr>
            <p:spPr bwMode="auto">
              <a:xfrm>
                <a:off x="1365095" y="6316272"/>
                <a:ext cx="2583417" cy="415818"/>
              </a:xfrm>
              <a:prstGeom prst="rect">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74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87" name="Picture 2">
              <a:extLst>
                <a:ext uri="{FF2B5EF4-FFF2-40B4-BE49-F238E27FC236}">
                  <a16:creationId xmlns:a16="http://schemas.microsoft.com/office/drawing/2014/main" id="{4B406C1C-25A1-CD49-A8FD-6C22680D9982}"/>
                </a:ext>
              </a:extLst>
            </p:cNvPr>
            <p:cNvPicPr>
              <a:picLocks noChangeAspect="1" noChangeArrowheads="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bwMode="auto">
            <a:xfrm>
              <a:off x="2841990" y="6376170"/>
              <a:ext cx="290566" cy="29056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a:extLst>
                <a:ext uri="{FF2B5EF4-FFF2-40B4-BE49-F238E27FC236}">
                  <a16:creationId xmlns:a16="http://schemas.microsoft.com/office/drawing/2014/main" id="{E0A26B6E-076D-084A-AF68-948CDE2095D5}"/>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1504328" y="6385276"/>
              <a:ext cx="240104" cy="240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a:extLst>
              <a:ext uri="{FF2B5EF4-FFF2-40B4-BE49-F238E27FC236}">
                <a16:creationId xmlns:a16="http://schemas.microsoft.com/office/drawing/2014/main" id="{16B6FCA2-CB3E-A647-B86F-29A4A7B32BF1}"/>
              </a:ext>
            </a:extLst>
          </p:cNvPr>
          <p:cNvGrpSpPr/>
          <p:nvPr/>
        </p:nvGrpSpPr>
        <p:grpSpPr>
          <a:xfrm>
            <a:off x="4337340" y="3626567"/>
            <a:ext cx="936924" cy="585061"/>
            <a:chOff x="7004045" y="4745800"/>
            <a:chExt cx="955847" cy="596878"/>
          </a:xfrm>
        </p:grpSpPr>
        <p:sp>
          <p:nvSpPr>
            <p:cNvPr id="96" name="Rectangle 95">
              <a:extLst>
                <a:ext uri="{FF2B5EF4-FFF2-40B4-BE49-F238E27FC236}">
                  <a16:creationId xmlns:a16="http://schemas.microsoft.com/office/drawing/2014/main" id="{25EDC420-5119-7145-A8F2-0BB7054E3342}"/>
                </a:ext>
              </a:extLst>
            </p:cNvPr>
            <p:cNvSpPr/>
            <p:nvPr/>
          </p:nvSpPr>
          <p:spPr>
            <a:xfrm>
              <a:off x="7004045" y="5111813"/>
              <a:ext cx="955847" cy="230865"/>
            </a:xfrm>
            <a:prstGeom prst="rect">
              <a:avLst/>
            </a:prstGeom>
          </p:spPr>
          <p:txBody>
            <a:bodyPr wrap="none">
              <a:spAutoFit/>
            </a:bodyPr>
            <a:lstStyle/>
            <a:p>
              <a:r>
                <a:rPr lang="en-US" sz="882">
                  <a:latin typeface="Segoe UI" panose="020B0502040204020203" pitchFamily="34" charset="0"/>
                  <a:cs typeface="Segoe UI" panose="020B0502040204020203" pitchFamily="34" charset="0"/>
                </a:rPr>
                <a:t>Recommended</a:t>
              </a:r>
            </a:p>
          </p:txBody>
        </p:sp>
        <p:pic>
          <p:nvPicPr>
            <p:cNvPr id="94" name="Picture 2">
              <a:extLst>
                <a:ext uri="{FF2B5EF4-FFF2-40B4-BE49-F238E27FC236}">
                  <a16:creationId xmlns:a16="http://schemas.microsoft.com/office/drawing/2014/main" id="{321F3655-6249-974C-8706-38A4A05F1245}"/>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250530" y="4745800"/>
              <a:ext cx="409607" cy="409607"/>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Picture 2">
            <a:extLst>
              <a:ext uri="{FF2B5EF4-FFF2-40B4-BE49-F238E27FC236}">
                <a16:creationId xmlns:a16="http://schemas.microsoft.com/office/drawing/2014/main" id="{B5E8CA7E-F4A3-8F4E-9048-EDB2044045E5}"/>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13554" y="5355154"/>
            <a:ext cx="401498" cy="401498"/>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4E39A353-94B8-8740-B704-4A1001BDFCAE}"/>
              </a:ext>
            </a:extLst>
          </p:cNvPr>
          <p:cNvSpPr txBox="1"/>
          <p:nvPr/>
        </p:nvSpPr>
        <p:spPr>
          <a:xfrm>
            <a:off x="5483944" y="1113331"/>
            <a:ext cx="1646442" cy="241381"/>
          </a:xfrm>
          <a:prstGeom prst="rect">
            <a:avLst/>
          </a:prstGeom>
          <a:noFill/>
        </p:spPr>
        <p:txBody>
          <a:bodyPr wrap="square" lIns="0" tIns="0" rIns="0" bIns="0" rtlCol="0">
            <a:spAutoFit/>
          </a:bodyPr>
          <a:lstStyle/>
          <a:p>
            <a:pPr algn="ctr"/>
            <a:r>
              <a:rPr lang="en-US" sz="1568">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Services</a:t>
            </a:r>
          </a:p>
        </p:txBody>
      </p:sp>
      <p:grpSp>
        <p:nvGrpSpPr>
          <p:cNvPr id="43" name="Group 42">
            <a:extLst>
              <a:ext uri="{FF2B5EF4-FFF2-40B4-BE49-F238E27FC236}">
                <a16:creationId xmlns:a16="http://schemas.microsoft.com/office/drawing/2014/main" id="{DD8029AA-A6DA-4CE1-A1E9-50AB13E8ADC5}"/>
              </a:ext>
            </a:extLst>
          </p:cNvPr>
          <p:cNvGrpSpPr/>
          <p:nvPr/>
        </p:nvGrpSpPr>
        <p:grpSpPr>
          <a:xfrm>
            <a:off x="5881603" y="3649003"/>
            <a:ext cx="1141217" cy="720839"/>
            <a:chOff x="7004045" y="4745800"/>
            <a:chExt cx="1164270" cy="735398"/>
          </a:xfrm>
        </p:grpSpPr>
        <p:sp>
          <p:nvSpPr>
            <p:cNvPr id="44" name="Rectangle 43">
              <a:extLst>
                <a:ext uri="{FF2B5EF4-FFF2-40B4-BE49-F238E27FC236}">
                  <a16:creationId xmlns:a16="http://schemas.microsoft.com/office/drawing/2014/main" id="{879FBF8B-D9E7-4F92-8D8C-3D0CECF31C6B}"/>
                </a:ext>
              </a:extLst>
            </p:cNvPr>
            <p:cNvSpPr/>
            <p:nvPr/>
          </p:nvSpPr>
          <p:spPr>
            <a:xfrm>
              <a:off x="7004045" y="5111813"/>
              <a:ext cx="1164270" cy="369385"/>
            </a:xfrm>
            <a:prstGeom prst="rect">
              <a:avLst/>
            </a:prstGeom>
          </p:spPr>
          <p:txBody>
            <a:bodyPr wrap="none">
              <a:spAutoFit/>
            </a:bodyPr>
            <a:lstStyle/>
            <a:p>
              <a:r>
                <a:rPr lang="en-US" sz="882">
                  <a:latin typeface="Segoe UI" panose="020B0502040204020203" pitchFamily="34" charset="0"/>
                  <a:cs typeface="Segoe UI" panose="020B0502040204020203" pitchFamily="34" charset="0"/>
                </a:rPr>
                <a:t>Large app portfolio</a:t>
              </a:r>
              <a:br>
                <a:rPr lang="en-US" sz="882">
                  <a:latin typeface="Segoe UI" panose="020B0502040204020203" pitchFamily="34" charset="0"/>
                  <a:cs typeface="Segoe UI" panose="020B0502040204020203" pitchFamily="34" charset="0"/>
                </a:rPr>
              </a:br>
              <a:r>
                <a:rPr lang="en-US" sz="882">
                  <a:latin typeface="Segoe UI" panose="020B0502040204020203" pitchFamily="34" charset="0"/>
                  <a:cs typeface="Segoe UI" panose="020B0502040204020203" pitchFamily="34" charset="0"/>
                </a:rPr>
                <a:t>Recommended</a:t>
              </a:r>
            </a:p>
          </p:txBody>
        </p:sp>
        <p:pic>
          <p:nvPicPr>
            <p:cNvPr id="45" name="Picture 2">
              <a:extLst>
                <a:ext uri="{FF2B5EF4-FFF2-40B4-BE49-F238E27FC236}">
                  <a16:creationId xmlns:a16="http://schemas.microsoft.com/office/drawing/2014/main" id="{B40AEAFB-4411-4E21-8B3F-3875476885C7}"/>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250530" y="4745800"/>
              <a:ext cx="409607" cy="4096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212614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2674793" y="3642096"/>
            <a:ext cx="771525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dirty="0"/>
              <a:t>Deploy a sample ASP.NET Core application to App Service</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956590" cy="461665"/>
          </a:xfrm>
          <a:prstGeom prst="rect">
            <a:avLst/>
          </a:prstGeom>
          <a:noFill/>
          <a:ln w="19050">
            <a:gradFill>
              <a:gsLst>
                <a:gs pos="0">
                  <a:schemeClr val="accent4"/>
                </a:gs>
                <a:gs pos="100000">
                  <a:schemeClr val="accent1"/>
                </a:gs>
                <a:gs pos="51000">
                  <a:schemeClr val="accent3"/>
                </a:gs>
              </a:gsLst>
              <a:lin ang="0" scaled="0"/>
            </a:gradFill>
          </a:ln>
        </p:spPr>
        <p:txBody>
          <a:bodyPr wrap="square"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dirty="0">
                <a:solidFill>
                  <a:schemeClr val="tx1"/>
                </a:solidFill>
                <a:latin typeface="+mj-lt"/>
              </a:rPr>
              <a:t>DEMO#1</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r>
              <a:rPr lang="en-US" sz="1400">
                <a:solidFill>
                  <a:schemeClr val="bg1"/>
                </a:solidFill>
              </a:rPr>
              <a:t>DEMO: </a:t>
            </a:r>
            <a:r>
              <a:rPr lang="en-US" sz="1400" err="1">
                <a:solidFill>
                  <a:schemeClr val="bg1"/>
                </a:solidFill>
              </a:rPr>
              <a:t>Dapr</a:t>
            </a:r>
            <a:r>
              <a:rPr lang="en-US" sz="1400">
                <a:solidFill>
                  <a:schemeClr val="bg1"/>
                </a:solidFill>
              </a:rPr>
              <a:t> state management and bindings </a:t>
            </a:r>
          </a:p>
        </p:txBody>
      </p:sp>
    </p:spTree>
    <p:extLst>
      <p:ext uri="{BB962C8B-B14F-4D97-AF65-F5344CB8AC3E}">
        <p14:creationId xmlns:p14="http://schemas.microsoft.com/office/powerpoint/2010/main" val="24814335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6D2133-3CAB-4090-8084-2AF94A6996BB}"/>
              </a:ext>
            </a:extLst>
          </p:cNvPr>
          <p:cNvSpPr>
            <a:spLocks noGrp="1"/>
          </p:cNvSpPr>
          <p:nvPr>
            <p:ph type="title"/>
          </p:nvPr>
        </p:nvSpPr>
        <p:spPr/>
        <p:txBody>
          <a:bodyPr/>
          <a:lstStyle/>
          <a:p>
            <a:r>
              <a:rPr lang="en-US" sz="3200"/>
              <a:t>Maturity model for .NET application modernization</a:t>
            </a:r>
            <a:br>
              <a:rPr lang="en-US" sz="3200"/>
            </a:br>
            <a:endParaRPr lang="en-US" sz="3200"/>
          </a:p>
        </p:txBody>
      </p:sp>
      <p:sp>
        <p:nvSpPr>
          <p:cNvPr id="63" name="Rectangle 62">
            <a:extLst>
              <a:ext uri="{FF2B5EF4-FFF2-40B4-BE49-F238E27FC236}">
                <a16:creationId xmlns:a16="http://schemas.microsoft.com/office/drawing/2014/main" id="{78E9B9BF-A36E-40E7-AEF4-B069C191B6E8}"/>
              </a:ext>
            </a:extLst>
          </p:cNvPr>
          <p:cNvSpPr/>
          <p:nvPr/>
        </p:nvSpPr>
        <p:spPr>
          <a:xfrm>
            <a:off x="444720" y="984083"/>
            <a:ext cx="2282547" cy="4300222"/>
          </a:xfrm>
          <a:prstGeom prst="rect">
            <a:avLst/>
          </a:prstGeom>
          <a:noFill/>
          <a:ln w="10795" cap="flat" cmpd="sng" algn="ctr">
            <a:solidFill>
              <a:schemeClr val="tx2"/>
            </a:solidFill>
            <a:prstDash val="solid"/>
          </a:ln>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042" y="2403599"/>
            <a:ext cx="476112" cy="476112"/>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424160" y="1094949"/>
            <a:ext cx="2369472" cy="512935"/>
          </a:xfrm>
          <a:prstGeom prst="rect">
            <a:avLst/>
          </a:prstGeom>
        </p:spPr>
        <p:txBody>
          <a:bodyPr wrap="square">
            <a:spAutoFit/>
          </a:bodyPr>
          <a:lstStyle/>
          <a:p>
            <a:pPr algn="ctr" defTabSz="914225">
              <a:defRPr/>
            </a:pPr>
            <a:r>
              <a:rPr lang="en-US" sz="1372" b="1">
                <a:solidFill>
                  <a:schemeClr val="tx2"/>
                </a:solidFill>
                <a:latin typeface="Segoe UI" panose="020B0502040204020203" pitchFamily="34" charset="0"/>
                <a:cs typeface="Segoe UI" panose="020B0502040204020203" pitchFamily="34" charset="0"/>
              </a:rPr>
              <a:t>Existing apps</a:t>
            </a:r>
            <a:r>
              <a:rPr lang="en-US" sz="1372">
                <a:solidFill>
                  <a:schemeClr val="tx2"/>
                </a:solidFill>
                <a:latin typeface="Segoe UI Light" panose="020B0502040204020203" pitchFamily="34" charset="0"/>
                <a:cs typeface="Segoe UI Light" panose="020B0502040204020203" pitchFamily="34" charset="0"/>
              </a:rPr>
              <a:t> </a:t>
            </a:r>
          </a:p>
          <a:p>
            <a:pPr algn="ctr" defTabSz="914225">
              <a:defRPr/>
            </a:pPr>
            <a:r>
              <a:rPr lang="en-US" sz="1372">
                <a:solidFill>
                  <a:schemeClr val="tx2"/>
                </a:solidFill>
                <a:latin typeface="Segoe UI Light" panose="020B0502040204020203" pitchFamily="34" charset="0"/>
                <a:cs typeface="Segoe UI Light" panose="020B0502040204020203" pitchFamily="34" charset="0"/>
              </a:rPr>
              <a:t>.NET web apps </a:t>
            </a:r>
            <a:r>
              <a:rPr lang="en-US" sz="1176">
                <a:solidFill>
                  <a:schemeClr val="tx2"/>
                </a:solidFill>
                <a:latin typeface="Segoe UI Light" panose="020B0502040204020203" pitchFamily="34" charset="0"/>
                <a:cs typeface="Segoe UI Light" panose="020B0502040204020203" pitchFamily="34" charset="0"/>
              </a:rPr>
              <a:t>(on-premises)</a:t>
            </a:r>
          </a:p>
        </p:txBody>
      </p:sp>
      <p:sp>
        <p:nvSpPr>
          <p:cNvPr id="72" name="Rectangle 71">
            <a:extLst>
              <a:ext uri="{FF2B5EF4-FFF2-40B4-BE49-F238E27FC236}">
                <a16:creationId xmlns:a16="http://schemas.microsoft.com/office/drawing/2014/main" id="{FE3DAC30-8DC0-4C0B-9546-D1B1F8DF6ED0}"/>
              </a:ext>
            </a:extLst>
          </p:cNvPr>
          <p:cNvSpPr/>
          <p:nvPr/>
        </p:nvSpPr>
        <p:spPr>
          <a:xfrm>
            <a:off x="5513711" y="984082"/>
            <a:ext cx="2371066" cy="4300222"/>
          </a:xfrm>
          <a:prstGeom prst="rect">
            <a:avLst/>
          </a:prstGeom>
          <a:noFill/>
          <a:ln w="10795" cap="flat" cmpd="sng" algn="ctr">
            <a:solidFill>
              <a:schemeClr val="tx2"/>
            </a:solidFill>
            <a:prstDash val="solid"/>
          </a:ln>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73" name="Rectangle 72">
            <a:extLst>
              <a:ext uri="{FF2B5EF4-FFF2-40B4-BE49-F238E27FC236}">
                <a16:creationId xmlns:a16="http://schemas.microsoft.com/office/drawing/2014/main" id="{7CABB255-9986-498A-9A44-5B6322E504FF}"/>
              </a:ext>
            </a:extLst>
          </p:cNvPr>
          <p:cNvSpPr/>
          <p:nvPr/>
        </p:nvSpPr>
        <p:spPr>
          <a:xfrm>
            <a:off x="5507973" y="1126246"/>
            <a:ext cx="2371065" cy="512935"/>
          </a:xfrm>
          <a:prstGeom prst="rect">
            <a:avLst/>
          </a:prstGeom>
        </p:spPr>
        <p:txBody>
          <a:bodyPr wrap="square">
            <a:spAutoFit/>
          </a:bodyPr>
          <a:lstStyle/>
          <a:p>
            <a:pPr algn="ctr" defTabSz="914225">
              <a:defRPr/>
            </a:pPr>
            <a:r>
              <a:rPr lang="en-US" sz="1372" b="1">
                <a:solidFill>
                  <a:schemeClr val="tx2"/>
                </a:solidFill>
                <a:latin typeface="Segoe UI" panose="020B0502040204020203" pitchFamily="34" charset="0"/>
                <a:cs typeface="Segoe UI" panose="020B0502040204020203" pitchFamily="34" charset="0"/>
              </a:rPr>
              <a:t>Cloud-Optimized</a:t>
            </a:r>
          </a:p>
          <a:p>
            <a:pPr algn="ctr" defTabSz="914225">
              <a:defRPr/>
            </a:pPr>
            <a:r>
              <a:rPr lang="en-US" sz="1372">
                <a:solidFill>
                  <a:schemeClr val="tx2"/>
                </a:solidFill>
                <a:latin typeface="Segoe UI" panose="020B0502040204020203" pitchFamily="34" charset="0"/>
                <a:cs typeface="Segoe UI" panose="020B0502040204020203" pitchFamily="34" charset="0"/>
              </a:rPr>
              <a:t>PaaS</a:t>
            </a:r>
          </a:p>
        </p:txBody>
      </p:sp>
      <p:sp>
        <p:nvSpPr>
          <p:cNvPr id="74" name="Rectangle 73">
            <a:extLst>
              <a:ext uri="{FF2B5EF4-FFF2-40B4-BE49-F238E27FC236}">
                <a16:creationId xmlns:a16="http://schemas.microsoft.com/office/drawing/2014/main" id="{50C4825E-55CE-4955-947D-C26066D40EB5}"/>
              </a:ext>
            </a:extLst>
          </p:cNvPr>
          <p:cNvSpPr/>
          <p:nvPr/>
        </p:nvSpPr>
        <p:spPr>
          <a:xfrm>
            <a:off x="8093830" y="983896"/>
            <a:ext cx="3668634" cy="4284677"/>
          </a:xfrm>
          <a:prstGeom prst="rect">
            <a:avLst/>
          </a:prstGeom>
          <a:noFill/>
          <a:ln w="10795" cap="flat" cmpd="sng" algn="ctr">
            <a:solidFill>
              <a:schemeClr val="tx2"/>
            </a:solidFill>
            <a:prstDash val="solid"/>
          </a:ln>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75" name="Rectangle 74">
            <a:extLst>
              <a:ext uri="{FF2B5EF4-FFF2-40B4-BE49-F238E27FC236}">
                <a16:creationId xmlns:a16="http://schemas.microsoft.com/office/drawing/2014/main" id="{FDA060B9-A1C3-47B7-A79F-25DBB22B0243}"/>
              </a:ext>
            </a:extLst>
          </p:cNvPr>
          <p:cNvSpPr/>
          <p:nvPr/>
        </p:nvSpPr>
        <p:spPr>
          <a:xfrm>
            <a:off x="8503135" y="1064678"/>
            <a:ext cx="3066671" cy="512935"/>
          </a:xfrm>
          <a:prstGeom prst="rect">
            <a:avLst/>
          </a:prstGeom>
        </p:spPr>
        <p:txBody>
          <a:bodyPr wrap="none">
            <a:spAutoFit/>
          </a:bodyPr>
          <a:lstStyle/>
          <a:p>
            <a:pPr algn="ctr" defTabSz="914225">
              <a:defRPr/>
            </a:pPr>
            <a:r>
              <a:rPr lang="en-US" sz="1372" b="1">
                <a:solidFill>
                  <a:schemeClr val="tx2"/>
                </a:solidFill>
                <a:latin typeface="Segoe UI" panose="020B0502040204020203" pitchFamily="34" charset="0"/>
                <a:cs typeface="Segoe UI" panose="020B0502040204020203" pitchFamily="34" charset="0"/>
              </a:rPr>
              <a:t>Cloud-Native </a:t>
            </a:r>
          </a:p>
          <a:p>
            <a:pPr algn="ctr" defTabSz="914225">
              <a:defRPr/>
            </a:pPr>
            <a:r>
              <a:rPr lang="en-US" sz="1372">
                <a:solidFill>
                  <a:schemeClr val="tx2"/>
                </a:solidFill>
                <a:latin typeface="Segoe UI" panose="020B0502040204020203" pitchFamily="34" charset="0"/>
                <a:cs typeface="Segoe UI" panose="020B0502040204020203" pitchFamily="34" charset="0"/>
              </a:rPr>
              <a:t>PaaS for microservices and serverless</a:t>
            </a:r>
          </a:p>
        </p:txBody>
      </p:sp>
      <p:sp>
        <p:nvSpPr>
          <p:cNvPr id="81" name="Rectangle 80">
            <a:extLst>
              <a:ext uri="{FF2B5EF4-FFF2-40B4-BE49-F238E27FC236}">
                <a16:creationId xmlns:a16="http://schemas.microsoft.com/office/drawing/2014/main" id="{22ABE894-3BAD-4409-9039-D592FE3C2963}"/>
              </a:ext>
            </a:extLst>
          </p:cNvPr>
          <p:cNvSpPr/>
          <p:nvPr/>
        </p:nvSpPr>
        <p:spPr bwMode="auto">
          <a:xfrm>
            <a:off x="5530592" y="1716804"/>
            <a:ext cx="2354185" cy="504392"/>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Monolithic / N-Tier</a:t>
            </a:r>
            <a:r>
              <a:rPr lang="en-US" sz="1200" kern="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a:gradFill>
                  <a:gsLst>
                    <a:gs pos="0">
                      <a:srgbClr val="FFFFFF"/>
                    </a:gs>
                    <a:gs pos="100000">
                      <a:srgbClr val="FFFFFF"/>
                    </a:gs>
                  </a:gsLst>
                  <a:lin ang="5400000" scaled="0"/>
                </a:gradFill>
                <a:latin typeface="Segoe UI"/>
                <a:cs typeface="Segoe UI Light" pitchFamily="34" charset="0"/>
              </a:rPr>
              <a:t>architectures</a:t>
            </a: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444719" y="1697146"/>
            <a:ext cx="2279819" cy="52825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Monolithic / N-Tier</a:t>
            </a:r>
            <a:r>
              <a:rPr lang="en-US" sz="1200" kern="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a:gradFill>
                  <a:gsLst>
                    <a:gs pos="0">
                      <a:srgbClr val="FFFFFF"/>
                    </a:gs>
                    <a:gs pos="100000">
                      <a:srgbClr val="FFFFFF"/>
                    </a:gs>
                  </a:gsLst>
                  <a:lin ang="5400000" scaled="0"/>
                </a:gradFill>
                <a:latin typeface="Segoe UI"/>
                <a:cs typeface="Segoe UI Light" pitchFamily="34" charset="0"/>
              </a:rPr>
              <a:t>architectures</a:t>
            </a:r>
          </a:p>
        </p:txBody>
      </p:sp>
      <p:sp>
        <p:nvSpPr>
          <p:cNvPr id="83" name="Rectangle 82">
            <a:extLst>
              <a:ext uri="{FF2B5EF4-FFF2-40B4-BE49-F238E27FC236}">
                <a16:creationId xmlns:a16="http://schemas.microsoft.com/office/drawing/2014/main" id="{E431F390-2F25-4FBB-9F44-3EBBA0CFC2A8}"/>
              </a:ext>
            </a:extLst>
          </p:cNvPr>
          <p:cNvSpPr/>
          <p:nvPr/>
        </p:nvSpPr>
        <p:spPr bwMode="auto">
          <a:xfrm>
            <a:off x="8082687" y="1722678"/>
            <a:ext cx="3679779" cy="499596"/>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Microservices</a:t>
            </a:r>
            <a:r>
              <a:rPr lang="en-US" sz="1200" kern="0">
                <a:gradFill>
                  <a:gsLst>
                    <a:gs pos="0">
                      <a:srgbClr val="FFFFFF"/>
                    </a:gs>
                    <a:gs pos="100000">
                      <a:srgbClr val="FFFFFF"/>
                    </a:gs>
                  </a:gsLst>
                  <a:lin ang="5400000" scaled="0"/>
                </a:gradFill>
                <a:latin typeface="Segoe UI"/>
                <a:cs typeface="Segoe UI Light" pitchFamily="34" charset="0"/>
              </a:rPr>
              <a:t> and </a:t>
            </a:r>
            <a:r>
              <a:rPr lang="en-US" sz="1200" b="1" kern="0">
                <a:gradFill>
                  <a:gsLst>
                    <a:gs pos="0">
                      <a:srgbClr val="FFFFFF"/>
                    </a:gs>
                    <a:gs pos="100000">
                      <a:srgbClr val="FFFFFF"/>
                    </a:gs>
                  </a:gsLst>
                  <a:lin ang="5400000" scaled="0"/>
                </a:gradFill>
                <a:latin typeface="Segoe UI"/>
                <a:cs typeface="Segoe UI Light" pitchFamily="34" charset="0"/>
              </a:rPr>
              <a:t>serverless</a:t>
            </a:r>
            <a:r>
              <a:rPr lang="en-US" sz="1200" kern="0">
                <a:gradFill>
                  <a:gsLst>
                    <a:gs pos="0">
                      <a:srgbClr val="FFFFFF"/>
                    </a:gs>
                    <a:gs pos="100000">
                      <a:srgbClr val="FFFFFF"/>
                    </a:gs>
                  </a:gsLst>
                  <a:lin ang="5400000" scaled="0"/>
                </a:gradFill>
                <a:latin typeface="Segoe UI"/>
                <a:cs typeface="Segoe UI Light" pitchFamily="34" charset="0"/>
              </a:rPr>
              <a:t> architectures</a:t>
            </a:r>
          </a:p>
        </p:txBody>
      </p:sp>
      <p:grpSp>
        <p:nvGrpSpPr>
          <p:cNvPr id="4" name="Group 3">
            <a:extLst>
              <a:ext uri="{FF2B5EF4-FFF2-40B4-BE49-F238E27FC236}">
                <a16:creationId xmlns:a16="http://schemas.microsoft.com/office/drawing/2014/main" id="{2F6DED47-468C-4A22-A257-1C7C28D2ADD0}"/>
              </a:ext>
            </a:extLst>
          </p:cNvPr>
          <p:cNvGrpSpPr/>
          <p:nvPr/>
        </p:nvGrpSpPr>
        <p:grpSpPr>
          <a:xfrm>
            <a:off x="8982911" y="2444980"/>
            <a:ext cx="451425" cy="451425"/>
            <a:chOff x="8868084" y="2192568"/>
            <a:chExt cx="702051" cy="702051"/>
          </a:xfrm>
        </p:grpSpPr>
        <p:sp>
          <p:nvSpPr>
            <p:cNvPr id="91" name="Oval 90">
              <a:extLst>
                <a:ext uri="{FF2B5EF4-FFF2-40B4-BE49-F238E27FC236}">
                  <a16:creationId xmlns:a16="http://schemas.microsoft.com/office/drawing/2014/main" id="{A4DD2211-3426-4C5D-98F6-07CCEA0159E3}"/>
                </a:ext>
              </a:extLst>
            </p:cNvPr>
            <p:cNvSpPr/>
            <p:nvPr/>
          </p:nvSpPr>
          <p:spPr>
            <a:xfrm>
              <a:off x="8917048" y="2251712"/>
              <a:ext cx="628079" cy="6188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92" name="Picture 2" descr="Image result for &quot;.NET Core&quot; logo">
              <a:extLst>
                <a:ext uri="{FF2B5EF4-FFF2-40B4-BE49-F238E27FC236}">
                  <a16:creationId xmlns:a16="http://schemas.microsoft.com/office/drawing/2014/main" id="{7D7FEAC0-B608-4A54-ABD1-0F0644B204FF}"/>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68084" y="2192568"/>
              <a:ext cx="702051" cy="702051"/>
            </a:xfrm>
            <a:prstGeom prst="rect">
              <a:avLst/>
            </a:prstGeom>
            <a:noFill/>
            <a:extLst>
              <a:ext uri="{909E8E84-426E-40DD-AFC4-6F175D3DCCD1}">
                <a14:hiddenFill xmlns:a14="http://schemas.microsoft.com/office/drawing/2010/main">
                  <a:solidFill>
                    <a:srgbClr val="FFFFFF"/>
                  </a:solidFill>
                </a14:hiddenFill>
              </a:ext>
            </a:extLst>
          </p:spPr>
        </p:pic>
      </p:grpSp>
      <p:pic>
        <p:nvPicPr>
          <p:cNvPr id="115" name="Picture 114">
            <a:extLst>
              <a:ext uri="{FF2B5EF4-FFF2-40B4-BE49-F238E27FC236}">
                <a16:creationId xmlns:a16="http://schemas.microsoft.com/office/drawing/2014/main" id="{09F987EB-BC33-427A-B8D8-63CF99AF05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8821" y="3295097"/>
            <a:ext cx="344017" cy="344017"/>
          </a:xfrm>
          <a:prstGeom prst="rect">
            <a:avLst/>
          </a:prstGeom>
        </p:spPr>
      </p:pic>
      <p:pic>
        <p:nvPicPr>
          <p:cNvPr id="116" name="Picture 2" descr="Icon">
            <a:extLst>
              <a:ext uri="{FF2B5EF4-FFF2-40B4-BE49-F238E27FC236}">
                <a16:creationId xmlns:a16="http://schemas.microsoft.com/office/drawing/2014/main" id="{86102258-426F-41C1-BE5B-CDC9A875D1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063" y="3271209"/>
            <a:ext cx="312274" cy="374731"/>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41872D4B-8BE1-454F-99DF-EEB4F8BB53FE}"/>
              </a:ext>
            </a:extLst>
          </p:cNvPr>
          <p:cNvSpPr/>
          <p:nvPr/>
        </p:nvSpPr>
        <p:spPr>
          <a:xfrm>
            <a:off x="2933591" y="984082"/>
            <a:ext cx="2371066" cy="4300222"/>
          </a:xfrm>
          <a:prstGeom prst="rect">
            <a:avLst/>
          </a:prstGeom>
          <a:noFill/>
          <a:ln w="10795" cap="flat" cmpd="sng" algn="ctr">
            <a:solidFill>
              <a:schemeClr val="tx2"/>
            </a:solidFill>
            <a:prstDash val="solid"/>
          </a:ln>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3216295" y="1094949"/>
            <a:ext cx="1900373" cy="512935"/>
          </a:xfrm>
          <a:prstGeom prst="rect">
            <a:avLst/>
          </a:prstGeom>
        </p:spPr>
        <p:txBody>
          <a:bodyPr wrap="none">
            <a:spAutoFit/>
          </a:bodyPr>
          <a:lstStyle/>
          <a:p>
            <a:pPr algn="ctr" defTabSz="914225">
              <a:defRPr/>
            </a:pPr>
            <a:r>
              <a:rPr lang="en-US" sz="1372" b="1">
                <a:solidFill>
                  <a:schemeClr val="tx2"/>
                </a:solidFill>
                <a:latin typeface="Segoe UI" panose="020B0502040204020203" pitchFamily="34" charset="0"/>
                <a:cs typeface="Segoe UI" panose="020B0502040204020203" pitchFamily="34" charset="0"/>
              </a:rPr>
              <a:t>Cloud </a:t>
            </a:r>
          </a:p>
          <a:p>
            <a:pPr algn="ctr" defTabSz="914225">
              <a:defRPr/>
            </a:pPr>
            <a:r>
              <a:rPr lang="en-US" sz="1372" b="1">
                <a:solidFill>
                  <a:schemeClr val="tx2"/>
                </a:solidFill>
                <a:latin typeface="Segoe UI" panose="020B0502040204020203" pitchFamily="34" charset="0"/>
                <a:cs typeface="Segoe UI" panose="020B0502040204020203" pitchFamily="34" charset="0"/>
              </a:rPr>
              <a:t>Infrastructure-Ready</a:t>
            </a:r>
            <a:endParaRPr lang="en-US" sz="1372">
              <a:solidFill>
                <a:schemeClr val="tx2"/>
              </a:solidFill>
              <a:latin typeface="Segoe UI Light" panose="020B0502040204020203" pitchFamily="34" charset="0"/>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2940595" y="1716804"/>
            <a:ext cx="2375206" cy="504392"/>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Monolithic / N-Tier</a:t>
            </a:r>
            <a:r>
              <a:rPr lang="en-US" sz="1200" kern="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a:gradFill>
                  <a:gsLst>
                    <a:gs pos="0">
                      <a:srgbClr val="FFFFFF"/>
                    </a:gs>
                    <a:gs pos="100000">
                      <a:srgbClr val="FFFFFF"/>
                    </a:gs>
                  </a:gsLst>
                  <a:lin ang="5400000" scaled="0"/>
                </a:gradFill>
                <a:latin typeface="Segoe UI"/>
                <a:cs typeface="Segoe UI Light" pitchFamily="34" charset="0"/>
              </a:rPr>
              <a:t>architectures</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2851" y="2494265"/>
            <a:ext cx="400807" cy="400807"/>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4152" y="2503192"/>
            <a:ext cx="402930" cy="40293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Magnetic Disk 1">
            <a:extLst>
              <a:ext uri="{FF2B5EF4-FFF2-40B4-BE49-F238E27FC236}">
                <a16:creationId xmlns:a16="http://schemas.microsoft.com/office/drawing/2014/main" id="{66EF6E8C-C9D3-48DA-BF32-38F8D7FC05EB}"/>
              </a:ext>
            </a:extLst>
          </p:cNvPr>
          <p:cNvSpPr/>
          <p:nvPr/>
        </p:nvSpPr>
        <p:spPr>
          <a:xfrm>
            <a:off x="1360171" y="3002408"/>
            <a:ext cx="536581" cy="472921"/>
          </a:xfrm>
          <a:prstGeom prst="flowChartMagneticDisk">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588" b="1">
                <a:solidFill>
                  <a:prstClr val="white"/>
                </a:solidFill>
                <a:cs typeface="Segoe UI" panose="020B0502040204020203" pitchFamily="34" charset="0"/>
              </a:rPr>
              <a:t>Relational Database</a:t>
            </a:r>
          </a:p>
        </p:txBody>
      </p:sp>
      <p:sp>
        <p:nvSpPr>
          <p:cNvPr id="5" name="Rectangle 4">
            <a:extLst>
              <a:ext uri="{FF2B5EF4-FFF2-40B4-BE49-F238E27FC236}">
                <a16:creationId xmlns:a16="http://schemas.microsoft.com/office/drawing/2014/main" id="{BCD6AC5C-697C-420A-86FA-DA4441E7D10C}"/>
              </a:ext>
            </a:extLst>
          </p:cNvPr>
          <p:cNvSpPr/>
          <p:nvPr/>
        </p:nvSpPr>
        <p:spPr>
          <a:xfrm>
            <a:off x="3860937" y="3951931"/>
            <a:ext cx="622316" cy="271554"/>
          </a:xfrm>
          <a:prstGeom prst="rect">
            <a:avLst/>
          </a:prstGeom>
        </p:spPr>
        <p:txBody>
          <a:bodyPr wrap="square">
            <a:spAutoFit/>
          </a:bodyPr>
          <a:lstStyle/>
          <a:p>
            <a:pPr algn="ctr" defTabSz="914225">
              <a:defRPr/>
            </a:pPr>
            <a:r>
              <a:rPr lang="en-US" sz="1176">
                <a:latin typeface="Segoe UI" panose="020B0502040204020203" pitchFamily="34" charset="0"/>
                <a:cs typeface="Segoe UI" panose="020B0502040204020203" pitchFamily="34" charset="0"/>
              </a:rPr>
              <a:t>VMs </a:t>
            </a:r>
          </a:p>
        </p:txBody>
      </p:sp>
      <p:sp>
        <p:nvSpPr>
          <p:cNvPr id="138" name="Rectangle 137">
            <a:extLst>
              <a:ext uri="{FF2B5EF4-FFF2-40B4-BE49-F238E27FC236}">
                <a16:creationId xmlns:a16="http://schemas.microsoft.com/office/drawing/2014/main" id="{B13D0BE4-BB41-40BD-9627-7FF47649AA23}"/>
              </a:ext>
            </a:extLst>
          </p:cNvPr>
          <p:cNvSpPr/>
          <p:nvPr/>
        </p:nvSpPr>
        <p:spPr>
          <a:xfrm>
            <a:off x="5886705" y="3002095"/>
            <a:ext cx="1636050" cy="312029"/>
          </a:xfrm>
          <a:prstGeom prst="rect">
            <a:avLst/>
          </a:prstGeom>
        </p:spPr>
        <p:txBody>
          <a:bodyPr wrap="none">
            <a:spAutoFit/>
          </a:bodyPr>
          <a:lstStyle/>
          <a:p>
            <a:pPr defTabSz="914225">
              <a:defRPr/>
            </a:pPr>
            <a:r>
              <a:rPr lang="en-US" sz="1400">
                <a:solidFill>
                  <a:prstClr val="black"/>
                </a:solidFill>
                <a:latin typeface="Segoe UI" panose="020B0502040204020203" pitchFamily="34" charset="0"/>
                <a:cs typeface="Segoe UI" panose="020B0502040204020203" pitchFamily="34" charset="0"/>
              </a:rPr>
              <a:t>Managed services</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919" t="-3146" r="39847" b="30280"/>
          <a:stretch/>
        </p:blipFill>
        <p:spPr bwMode="auto">
          <a:xfrm>
            <a:off x="1372651" y="3731954"/>
            <a:ext cx="421817" cy="35575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a:off x="1451920" y="4586383"/>
            <a:ext cx="353080" cy="353080"/>
          </a:xfrm>
          <a:prstGeom prst="rect">
            <a:avLst/>
          </a:prstGeom>
          <a:solidFill>
            <a:schemeClr val="bg1"/>
          </a:solidFill>
          <a:ln>
            <a:noFill/>
          </a:ln>
        </p:spPr>
      </p:pic>
      <p:sp>
        <p:nvSpPr>
          <p:cNvPr id="140" name="Rectangle 139">
            <a:extLst>
              <a:ext uri="{FF2B5EF4-FFF2-40B4-BE49-F238E27FC236}">
                <a16:creationId xmlns:a16="http://schemas.microsoft.com/office/drawing/2014/main" id="{D428F20D-80E5-41D4-AB7F-C911EE634DA7}"/>
              </a:ext>
            </a:extLst>
          </p:cNvPr>
          <p:cNvSpPr/>
          <p:nvPr/>
        </p:nvSpPr>
        <p:spPr>
          <a:xfrm>
            <a:off x="1113860" y="4917930"/>
            <a:ext cx="1029201" cy="271554"/>
          </a:xfrm>
          <a:prstGeom prst="rect">
            <a:avLst/>
          </a:prstGeom>
        </p:spPr>
        <p:txBody>
          <a:bodyPr wrap="none">
            <a:spAutoFit/>
          </a:bodyPr>
          <a:lstStyle/>
          <a:p>
            <a:pPr algn="ctr" defTabSz="914225">
              <a:defRPr/>
            </a:pPr>
            <a:r>
              <a:rPr lang="en-US" sz="1176">
                <a:solidFill>
                  <a:prstClr val="black"/>
                </a:solidFill>
                <a:latin typeface="Segoe UI" panose="020B0502040204020203" pitchFamily="34" charset="0"/>
                <a:cs typeface="Segoe UI" panose="020B0502040204020203" pitchFamily="34" charset="0"/>
              </a:rPr>
              <a:t>On-premises</a:t>
            </a:r>
          </a:p>
        </p:txBody>
      </p:sp>
      <p:pic>
        <p:nvPicPr>
          <p:cNvPr id="157" name="Picture 8" descr="Image result for &quot;Azure SQL Database&quot; icon">
            <a:extLst>
              <a:ext uri="{FF2B5EF4-FFF2-40B4-BE49-F238E27FC236}">
                <a16:creationId xmlns:a16="http://schemas.microsoft.com/office/drawing/2014/main" id="{F9CF3F6B-C456-406B-BFBA-BF2FD76DD0B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99721" y="3453298"/>
            <a:ext cx="424505" cy="424505"/>
          </a:xfrm>
          <a:prstGeom prst="rect">
            <a:avLst/>
          </a:prstGeom>
          <a:noFill/>
          <a:extLst>
            <a:ext uri="{909E8E84-426E-40DD-AFC4-6F175D3DCCD1}">
              <a14:hiddenFill xmlns:a14="http://schemas.microsoft.com/office/drawing/2010/main">
                <a:solidFill>
                  <a:srgbClr val="FFFFFF"/>
                </a:solidFill>
              </a14:hiddenFill>
            </a:ext>
          </a:extLst>
        </p:spPr>
      </p:pic>
      <p:sp>
        <p:nvSpPr>
          <p:cNvPr id="58" name="Arrow: Chevron 57">
            <a:extLst>
              <a:ext uri="{FF2B5EF4-FFF2-40B4-BE49-F238E27FC236}">
                <a16:creationId xmlns:a16="http://schemas.microsoft.com/office/drawing/2014/main" id="{2A16D931-A6A9-4005-9F30-DB8AA6E5E419}"/>
              </a:ext>
            </a:extLst>
          </p:cNvPr>
          <p:cNvSpPr/>
          <p:nvPr/>
        </p:nvSpPr>
        <p:spPr>
          <a:xfrm>
            <a:off x="2724538" y="5796173"/>
            <a:ext cx="2511573" cy="29461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b="1">
                <a:solidFill>
                  <a:prstClr val="white"/>
                </a:solidFill>
                <a:latin typeface="Segoe UI" panose="020B0502040204020203" pitchFamily="34" charset="0"/>
                <a:cs typeface="Segoe UI" panose="020B0502040204020203" pitchFamily="34" charset="0"/>
              </a:rPr>
              <a:t>Migrate / Rehost</a:t>
            </a:r>
            <a:endParaRPr lang="en-US" sz="1400">
              <a:solidFill>
                <a:prstClr val="white"/>
              </a:solidFill>
              <a:latin typeface="Segoe UI" panose="020B0502040204020203" pitchFamily="34" charset="0"/>
              <a:cs typeface="Segoe UI" panose="020B0502040204020203" pitchFamily="34" charset="0"/>
            </a:endParaRPr>
          </a:p>
        </p:txBody>
      </p:sp>
      <p:sp>
        <p:nvSpPr>
          <p:cNvPr id="65" name="Arrow: Chevron 64">
            <a:extLst>
              <a:ext uri="{FF2B5EF4-FFF2-40B4-BE49-F238E27FC236}">
                <a16:creationId xmlns:a16="http://schemas.microsoft.com/office/drawing/2014/main" id="{BDFACB6D-CFF5-43EE-B16B-E8AF81405B2F}"/>
              </a:ext>
            </a:extLst>
          </p:cNvPr>
          <p:cNvSpPr/>
          <p:nvPr/>
        </p:nvSpPr>
        <p:spPr>
          <a:xfrm>
            <a:off x="7861779" y="6134917"/>
            <a:ext cx="3900685" cy="294611"/>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400">
              <a:solidFill>
                <a:prstClr val="white"/>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AC59551D-1373-40C8-968A-760CABD0A1DD}"/>
              </a:ext>
            </a:extLst>
          </p:cNvPr>
          <p:cNvSpPr/>
          <p:nvPr/>
        </p:nvSpPr>
        <p:spPr>
          <a:xfrm>
            <a:off x="8534189" y="6128487"/>
            <a:ext cx="3004565" cy="305938"/>
          </a:xfrm>
          <a:prstGeom prst="rect">
            <a:avLst/>
          </a:prstGeom>
        </p:spPr>
        <p:txBody>
          <a:bodyPr wrap="none" anchor="t">
            <a:spAutoFit/>
          </a:bodyPr>
          <a:lstStyle/>
          <a:p>
            <a:pPr algn="ctr" defTabSz="914225">
              <a:defRPr/>
            </a:pPr>
            <a:r>
              <a:rPr lang="en-US" sz="1400">
                <a:solidFill>
                  <a:prstClr val="white"/>
                </a:solidFill>
                <a:latin typeface="Segoe UI" panose="020B0502040204020203" pitchFamily="34" charset="0"/>
                <a:cs typeface="Segoe UI" panose="020B0502040204020203" pitchFamily="34" charset="0"/>
              </a:rPr>
              <a:t>Architected for the cloud, new code</a:t>
            </a:r>
          </a:p>
        </p:txBody>
      </p: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5381" r="26646" b="51769"/>
          <a:stretch/>
        </p:blipFill>
        <p:spPr bwMode="auto">
          <a:xfrm>
            <a:off x="3276841" y="3871930"/>
            <a:ext cx="476575" cy="442545"/>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644376" y="4248840"/>
            <a:ext cx="20088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D6E974A-A0A2-4C60-9197-C98AF0FF059B}"/>
              </a:ext>
            </a:extLst>
          </p:cNvPr>
          <p:cNvSpPr/>
          <p:nvPr/>
        </p:nvSpPr>
        <p:spPr>
          <a:xfrm>
            <a:off x="3787004" y="4894699"/>
            <a:ext cx="625014" cy="301727"/>
          </a:xfrm>
          <a:prstGeom prst="rect">
            <a:avLst/>
          </a:prstGeom>
        </p:spPr>
        <p:txBody>
          <a:bodyPr wrap="none">
            <a:spAutoFit/>
          </a:bodyPr>
          <a:lstStyle/>
          <a:p>
            <a:pPr algn="ctr" defTabSz="914225">
              <a:defRPr/>
            </a:pPr>
            <a:r>
              <a:rPr lang="en-US" sz="1372">
                <a:solidFill>
                  <a:prstClr val="black"/>
                </a:solidFill>
                <a:latin typeface="Segoe UI" panose="020B0502040204020203" pitchFamily="34" charset="0"/>
                <a:cs typeface="Segoe UI" panose="020B0502040204020203" pitchFamily="34" charset="0"/>
              </a:rPr>
              <a:t>Azure</a:t>
            </a:r>
          </a:p>
        </p:txBody>
      </p:sp>
      <p:sp>
        <p:nvSpPr>
          <p:cNvPr id="88" name="Rectangle 87">
            <a:extLst>
              <a:ext uri="{FF2B5EF4-FFF2-40B4-BE49-F238E27FC236}">
                <a16:creationId xmlns:a16="http://schemas.microsoft.com/office/drawing/2014/main" id="{2E9629D2-2ACB-416A-8486-7571C2E7A4DE}"/>
              </a:ext>
            </a:extLst>
          </p:cNvPr>
          <p:cNvSpPr/>
          <p:nvPr/>
        </p:nvSpPr>
        <p:spPr>
          <a:xfrm>
            <a:off x="8733016" y="4035137"/>
            <a:ext cx="2443983" cy="588366"/>
          </a:xfrm>
          <a:prstGeom prst="rect">
            <a:avLst/>
          </a:prstGeom>
        </p:spPr>
        <p:txBody>
          <a:bodyPr wrap="none">
            <a:spAutoFit/>
          </a:bodyPr>
          <a:lstStyle/>
          <a:p>
            <a:pPr algn="ctr" defTabSz="914225">
              <a:defRPr/>
            </a:pPr>
            <a:r>
              <a:rPr lang="en-US" sz="1078">
                <a:solidFill>
                  <a:prstClr val="black"/>
                </a:solidFill>
                <a:latin typeface="Segoe UI" panose="020B0502040204020203" pitchFamily="34" charset="0"/>
                <a:cs typeface="Segoe UI" panose="020B0502040204020203" pitchFamily="34" charset="0"/>
              </a:rPr>
              <a:t>PaaS for containerized microservices </a:t>
            </a:r>
          </a:p>
          <a:p>
            <a:pPr algn="ctr" defTabSz="914225">
              <a:defRPr/>
            </a:pPr>
            <a:r>
              <a:rPr lang="en-US" sz="1078">
                <a:solidFill>
                  <a:prstClr val="black"/>
                </a:solidFill>
                <a:latin typeface="Segoe UI" panose="020B0502040204020203" pitchFamily="34" charset="0"/>
                <a:cs typeface="Segoe UI" panose="020B0502040204020203" pitchFamily="34" charset="0"/>
              </a:rPr>
              <a:t>+ Serverless computing</a:t>
            </a:r>
          </a:p>
          <a:p>
            <a:pPr algn="ctr" defTabSz="914225">
              <a:defRPr/>
            </a:pPr>
            <a:r>
              <a:rPr lang="en-US" sz="1078">
                <a:solidFill>
                  <a:prstClr val="black"/>
                </a:solidFill>
                <a:latin typeface="Segoe UI" panose="020B0502040204020203" pitchFamily="34" charset="0"/>
                <a:cs typeface="Segoe UI" panose="020B0502040204020203" pitchFamily="34" charset="0"/>
              </a:rPr>
              <a:t>+ Managed services</a:t>
            </a:r>
          </a:p>
        </p:txBody>
      </p:sp>
      <p:pic>
        <p:nvPicPr>
          <p:cNvPr id="94" name="Picture 8" descr="Image result for &quot;Azure SQL Database&quot; icon">
            <a:extLst>
              <a:ext uri="{FF2B5EF4-FFF2-40B4-BE49-F238E27FC236}">
                <a16:creationId xmlns:a16="http://schemas.microsoft.com/office/drawing/2014/main" id="{91F42ABF-9507-4715-986E-D156D68A87C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23329" y="3192104"/>
            <a:ext cx="362944" cy="36294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Docker logo">
            <a:extLst>
              <a:ext uri="{FF2B5EF4-FFF2-40B4-BE49-F238E27FC236}">
                <a16:creationId xmlns:a16="http://schemas.microsoft.com/office/drawing/2014/main" id="{78F127A4-422C-4AD4-B26E-EEB0AA85CE3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75295" y="2377407"/>
            <a:ext cx="372981" cy="37298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quot;Azure Container Service&quot; icon">
            <a:extLst>
              <a:ext uri="{FF2B5EF4-FFF2-40B4-BE49-F238E27FC236}">
                <a16:creationId xmlns:a16="http://schemas.microsoft.com/office/drawing/2014/main" id="{90CAAEBA-EE9D-4F71-A486-918F51DDFA56}"/>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04202" y="2364781"/>
            <a:ext cx="390726" cy="390726"/>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Image result for &quot;Kubernetes&quot; icon">
            <a:extLst>
              <a:ext uri="{FF2B5EF4-FFF2-40B4-BE49-F238E27FC236}">
                <a16:creationId xmlns:a16="http://schemas.microsoft.com/office/drawing/2014/main" id="{993F5DBD-2F86-4D4A-B16C-A583CC05859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228252" y="2427306"/>
            <a:ext cx="296137" cy="28825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Image result for Azure logo">
            <a:extLst>
              <a:ext uri="{FF2B5EF4-FFF2-40B4-BE49-F238E27FC236}">
                <a16:creationId xmlns:a16="http://schemas.microsoft.com/office/drawing/2014/main" id="{5AEEA038-8F35-4E71-82D4-C45D6F9B03A0}"/>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00232" y="4629354"/>
            <a:ext cx="412708" cy="30774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5E39890B-83B5-4220-A0D0-E7E8432748F9}"/>
              </a:ext>
            </a:extLst>
          </p:cNvPr>
          <p:cNvSpPr/>
          <p:nvPr/>
        </p:nvSpPr>
        <p:spPr>
          <a:xfrm>
            <a:off x="5507973" y="4323004"/>
            <a:ext cx="2371065" cy="275200"/>
          </a:xfrm>
          <a:prstGeom prst="rect">
            <a:avLst/>
          </a:prstGeom>
        </p:spPr>
        <p:txBody>
          <a:bodyPr wrap="square">
            <a:spAutoFit/>
          </a:bodyPr>
          <a:lstStyle/>
          <a:p>
            <a:pPr algn="ctr" defTabSz="914225">
              <a:spcBef>
                <a:spcPts val="600"/>
              </a:spcBef>
              <a:defRPr/>
            </a:pPr>
            <a:r>
              <a:rPr lang="en-US" sz="1200">
                <a:solidFill>
                  <a:prstClr val="black"/>
                </a:solidFill>
                <a:latin typeface="Segoe UI" panose="020B0502040204020203" pitchFamily="34" charset="0"/>
                <a:cs typeface="Segoe UI" panose="020B0502040204020203" pitchFamily="34" charset="0"/>
              </a:rPr>
              <a:t>And Windows Containers</a:t>
            </a:r>
          </a:p>
        </p:txBody>
      </p:sp>
      <p:sp>
        <p:nvSpPr>
          <p:cNvPr id="84" name="Rectangle 83">
            <a:extLst>
              <a:ext uri="{FF2B5EF4-FFF2-40B4-BE49-F238E27FC236}">
                <a16:creationId xmlns:a16="http://schemas.microsoft.com/office/drawing/2014/main" id="{0E69616E-94B0-4047-97B0-76DD78355CFD}"/>
              </a:ext>
            </a:extLst>
          </p:cNvPr>
          <p:cNvSpPr/>
          <p:nvPr/>
        </p:nvSpPr>
        <p:spPr>
          <a:xfrm>
            <a:off x="3084809" y="3136340"/>
            <a:ext cx="2096533" cy="531801"/>
          </a:xfrm>
          <a:prstGeom prst="rect">
            <a:avLst/>
          </a:prstGeom>
        </p:spPr>
        <p:txBody>
          <a:bodyPr wrap="square">
            <a:spAutoFit/>
          </a:bodyPr>
          <a:lstStyle/>
          <a:p>
            <a:pPr algn="ctr" defTabSz="914225">
              <a:defRPr/>
            </a:pPr>
            <a:r>
              <a:rPr lang="en-US" sz="1600">
                <a:solidFill>
                  <a:prstClr val="black"/>
                </a:solidFill>
                <a:latin typeface="Segoe UI" panose="020B0502040204020203" pitchFamily="34" charset="0"/>
                <a:cs typeface="Segoe UI" panose="020B0502040204020203" pitchFamily="34" charset="0"/>
              </a:rPr>
              <a:t>IaaS </a:t>
            </a:r>
          </a:p>
          <a:p>
            <a:pPr algn="ctr" defTabSz="914225">
              <a:defRPr/>
            </a:pPr>
            <a:r>
              <a:rPr lang="en-US" sz="1200">
                <a:solidFill>
                  <a:prstClr val="black"/>
                </a:solidFill>
                <a:latin typeface="Segoe UI" panose="020B0502040204020203" pitchFamily="34" charset="0"/>
                <a:cs typeface="Segoe UI" panose="020B0502040204020203" pitchFamily="34" charset="0"/>
              </a:rPr>
              <a:t>(Infrastructure as a Service) </a:t>
            </a:r>
            <a:endParaRPr lang="en-US" sz="1600">
              <a:solidFill>
                <a:prstClr val="black"/>
              </a:solidFill>
              <a:latin typeface="Segoe UI" panose="020B0502040204020203" pitchFamily="34" charset="0"/>
              <a:cs typeface="Segoe UI" panose="020B0502040204020203" pitchFamily="34" charset="0"/>
            </a:endParaRPr>
          </a:p>
        </p:txBody>
      </p:sp>
      <p:sp>
        <p:nvSpPr>
          <p:cNvPr id="89" name="Arrow: Chevron 88">
            <a:extLst>
              <a:ext uri="{FF2B5EF4-FFF2-40B4-BE49-F238E27FC236}">
                <a16:creationId xmlns:a16="http://schemas.microsoft.com/office/drawing/2014/main" id="{2AD99C31-887F-490A-8821-8160B7F6BD16}"/>
              </a:ext>
            </a:extLst>
          </p:cNvPr>
          <p:cNvSpPr/>
          <p:nvPr/>
        </p:nvSpPr>
        <p:spPr>
          <a:xfrm>
            <a:off x="5168891" y="5788548"/>
            <a:ext cx="6608965" cy="302236"/>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b="1">
                <a:solidFill>
                  <a:prstClr val="white"/>
                </a:solidFill>
                <a:latin typeface="Segoe UI" panose="020B0502040204020203" pitchFamily="34" charset="0"/>
                <a:cs typeface="Segoe UI" panose="020B0502040204020203" pitchFamily="34" charset="0"/>
              </a:rPr>
              <a:t>Modernize</a:t>
            </a:r>
            <a:endParaRPr lang="en-US" sz="1400">
              <a:solidFill>
                <a:prstClr val="white"/>
              </a:solidFill>
              <a:latin typeface="Segoe UI" panose="020B0502040204020203" pitchFamily="34" charset="0"/>
              <a:cs typeface="Segoe UI" panose="020B0502040204020203" pitchFamily="34" charset="0"/>
            </a:endParaRPr>
          </a:p>
        </p:txBody>
      </p:sp>
      <p:pic>
        <p:nvPicPr>
          <p:cNvPr id="1030" name="Picture 6" descr="Image result for VSTS icon">
            <a:extLst>
              <a:ext uri="{FF2B5EF4-FFF2-40B4-BE49-F238E27FC236}">
                <a16:creationId xmlns:a16="http://schemas.microsoft.com/office/drawing/2014/main" id="{9160B115-8847-4593-B619-1386DEEFDF2F}"/>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1814" y="3590749"/>
            <a:ext cx="359047" cy="3590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Image result for VSTS icon">
            <a:extLst>
              <a:ext uri="{FF2B5EF4-FFF2-40B4-BE49-F238E27FC236}">
                <a16:creationId xmlns:a16="http://schemas.microsoft.com/office/drawing/2014/main" id="{9FA63953-8BE6-445D-A951-A51A7597A566}"/>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6440" y="3882469"/>
            <a:ext cx="457190" cy="4571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icon">
            <a:extLst>
              <a:ext uri="{FF2B5EF4-FFF2-40B4-BE49-F238E27FC236}">
                <a16:creationId xmlns:a16="http://schemas.microsoft.com/office/drawing/2014/main" id="{7F996874-0BE4-45B7-9BF3-124A6105A6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902053" y="3941335"/>
            <a:ext cx="328124" cy="3281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5FEB3EE7-E781-46A7-A5C6-F2C37CC80B83}"/>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376455" y="3948489"/>
            <a:ext cx="323349" cy="323349"/>
          </a:xfrm>
          <a:prstGeom prst="rect">
            <a:avLst/>
          </a:prstGeom>
          <a:noFill/>
          <a:extLst>
            <a:ext uri="{909E8E84-426E-40DD-AFC4-6F175D3DCCD1}">
              <a14:hiddenFill xmlns:a14="http://schemas.microsoft.com/office/drawing/2010/main">
                <a:solidFill>
                  <a:srgbClr val="FFFFFF"/>
                </a:solidFill>
              </a14:hiddenFill>
            </a:ext>
          </a:extLst>
        </p:spPr>
      </p:pic>
      <p:sp>
        <p:nvSpPr>
          <p:cNvPr id="107" name="Arrow: Chevron 106">
            <a:extLst>
              <a:ext uri="{FF2B5EF4-FFF2-40B4-BE49-F238E27FC236}">
                <a16:creationId xmlns:a16="http://schemas.microsoft.com/office/drawing/2014/main" id="{1C178E0E-49AD-4192-A056-1B135B607D9E}"/>
              </a:ext>
            </a:extLst>
          </p:cNvPr>
          <p:cNvSpPr/>
          <p:nvPr/>
        </p:nvSpPr>
        <p:spPr>
          <a:xfrm>
            <a:off x="5168891" y="6134917"/>
            <a:ext cx="2735523" cy="294611"/>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a:solidFill>
                  <a:prstClr val="white"/>
                </a:solidFill>
                <a:latin typeface="Segoe UI" panose="020B0502040204020203" pitchFamily="34" charset="0"/>
                <a:cs typeface="Segoe UI" panose="020B0502040204020203" pitchFamily="34" charset="0"/>
              </a:rPr>
              <a:t>Minimal code changes</a:t>
            </a:r>
          </a:p>
        </p:txBody>
      </p:sp>
      <p:sp>
        <p:nvSpPr>
          <p:cNvPr id="108" name="Rectangle 107">
            <a:extLst>
              <a:ext uri="{FF2B5EF4-FFF2-40B4-BE49-F238E27FC236}">
                <a16:creationId xmlns:a16="http://schemas.microsoft.com/office/drawing/2014/main" id="{016B61C2-374F-4ECC-94C4-A85A585FB1EF}"/>
              </a:ext>
            </a:extLst>
          </p:cNvPr>
          <p:cNvSpPr/>
          <p:nvPr/>
        </p:nvSpPr>
        <p:spPr>
          <a:xfrm>
            <a:off x="2724539" y="5481003"/>
            <a:ext cx="9037927" cy="246460"/>
          </a:xfrm>
          <a:prstGeom prst="rect">
            <a:avLst/>
          </a:prstGeom>
          <a:solidFill>
            <a:schemeClr val="tx2"/>
          </a:solidFill>
          <a:ln w="10795" cap="flat" cmpd="sng" algn="ctr">
            <a:noFill/>
            <a:prstDash val="solid"/>
          </a:ln>
          <a:effectLst/>
        </p:spPr>
        <p:txBody>
          <a:bodyPr rtlCol="0" anchor="ctr"/>
          <a:lstStyle/>
          <a:p>
            <a:pPr algn="ctr" defTabSz="896386">
              <a:defRPr/>
            </a:pPr>
            <a:endParaRPr lang="en-US" kern="0">
              <a:solidFill>
                <a:srgbClr val="FFFFFF"/>
              </a:solidFill>
              <a:latin typeface="Segoe UI"/>
              <a:ea typeface=""/>
              <a:cs typeface=""/>
            </a:endParaRPr>
          </a:p>
        </p:txBody>
      </p:sp>
      <p:sp>
        <p:nvSpPr>
          <p:cNvPr id="109" name="Rectangle 108">
            <a:extLst>
              <a:ext uri="{FF2B5EF4-FFF2-40B4-BE49-F238E27FC236}">
                <a16:creationId xmlns:a16="http://schemas.microsoft.com/office/drawing/2014/main" id="{0DD7B562-A042-4DDA-A578-726014A3224C}"/>
              </a:ext>
            </a:extLst>
          </p:cNvPr>
          <p:cNvSpPr/>
          <p:nvPr/>
        </p:nvSpPr>
        <p:spPr>
          <a:xfrm>
            <a:off x="2653644" y="5456989"/>
            <a:ext cx="9113652" cy="280846"/>
          </a:xfrm>
          <a:prstGeom prst="rect">
            <a:avLst/>
          </a:prstGeom>
        </p:spPr>
        <p:txBody>
          <a:bodyPr wrap="square" anchor="t">
            <a:spAutoFit/>
          </a:bodyPr>
          <a:lstStyle/>
          <a:p>
            <a:pPr algn="ctr" defTabSz="914225">
              <a:defRPr/>
            </a:pPr>
            <a:r>
              <a:rPr lang="en-US" sz="1225" b="1">
                <a:solidFill>
                  <a:prstClr val="white"/>
                </a:solidFill>
                <a:latin typeface="Segoe UI" panose="020B0502040204020203" pitchFamily="34" charset="0"/>
                <a:cs typeface="Segoe UI" panose="020B0502040204020203" pitchFamily="34" charset="0"/>
              </a:rPr>
              <a:t>Base Cloud Environment and cross-cutting concerns</a:t>
            </a:r>
            <a:r>
              <a:rPr lang="en-US" sz="1225">
                <a:solidFill>
                  <a:prstClr val="white"/>
                </a:solidFill>
                <a:latin typeface="Segoe UI" panose="020B0502040204020203" pitchFamily="34" charset="0"/>
                <a:cs typeface="Segoe UI" panose="020B0502040204020203" pitchFamily="34" charset="0"/>
              </a:rPr>
              <a:t>: </a:t>
            </a:r>
            <a:r>
              <a:rPr lang="en-US" sz="1225">
                <a:solidFill>
                  <a:prstClr val="white"/>
                </a:solidFill>
                <a:latin typeface="Segoe UI Light" panose="020B0502040204020203" pitchFamily="34" charset="0"/>
                <a:cs typeface="Segoe UI Light" panose="020B0502040204020203" pitchFamily="34" charset="0"/>
              </a:rPr>
              <a:t>Network, Hybrid-cloud, Identity/</a:t>
            </a:r>
            <a:r>
              <a:rPr lang="en-US" sz="1225" err="1">
                <a:solidFill>
                  <a:prstClr val="white"/>
                </a:solidFill>
                <a:latin typeface="Segoe UI Light" panose="020B0502040204020203" pitchFamily="34" charset="0"/>
                <a:cs typeface="Segoe UI Light" panose="020B0502040204020203" pitchFamily="34" charset="0"/>
              </a:rPr>
              <a:t>Auth</a:t>
            </a:r>
            <a:r>
              <a:rPr lang="en-US" sz="1225">
                <a:solidFill>
                  <a:prstClr val="white"/>
                </a:solidFill>
                <a:latin typeface="Segoe UI Light" panose="020B0502040204020203" pitchFamily="34" charset="0"/>
                <a:cs typeface="Segoe UI Light" panose="020B0502040204020203" pitchFamily="34" charset="0"/>
              </a:rPr>
              <a:t>, Cost control and Operations model</a:t>
            </a:r>
          </a:p>
        </p:txBody>
      </p:sp>
      <p:cxnSp>
        <p:nvCxnSpPr>
          <p:cNvPr id="76" name="Straight Connector 75">
            <a:extLst>
              <a:ext uri="{FF2B5EF4-FFF2-40B4-BE49-F238E27FC236}">
                <a16:creationId xmlns:a16="http://schemas.microsoft.com/office/drawing/2014/main" id="{3D0FEF6E-A804-EE4A-9B5A-39974D1C5E39}"/>
              </a:ext>
            </a:extLst>
          </p:cNvPr>
          <p:cNvCxnSpPr>
            <a:cxnSpLocks/>
          </p:cNvCxnSpPr>
          <p:nvPr/>
        </p:nvCxnSpPr>
        <p:spPr>
          <a:xfrm>
            <a:off x="3160030" y="3062481"/>
            <a:ext cx="20088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2E6607-7088-6C47-A74B-6B6E5D49AB26}"/>
              </a:ext>
            </a:extLst>
          </p:cNvPr>
          <p:cNvCxnSpPr>
            <a:cxnSpLocks/>
          </p:cNvCxnSpPr>
          <p:nvPr/>
        </p:nvCxnSpPr>
        <p:spPr>
          <a:xfrm>
            <a:off x="5729781" y="2995097"/>
            <a:ext cx="200886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9" name="Picture 98">
            <a:extLst>
              <a:ext uri="{FF2B5EF4-FFF2-40B4-BE49-F238E27FC236}">
                <a16:creationId xmlns:a16="http://schemas.microsoft.com/office/drawing/2014/main" id="{84C95E02-D42F-184C-8EA1-5111B52F04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2443" y="2447648"/>
            <a:ext cx="400807" cy="400807"/>
          </a:xfrm>
          <a:prstGeom prst="rect">
            <a:avLst/>
          </a:prstGeom>
        </p:spPr>
      </p:pic>
      <p:pic>
        <p:nvPicPr>
          <p:cNvPr id="103" name="Picture 8" descr="Image result for .NET">
            <a:extLst>
              <a:ext uri="{FF2B5EF4-FFF2-40B4-BE49-F238E27FC236}">
                <a16:creationId xmlns:a16="http://schemas.microsoft.com/office/drawing/2014/main" id="{F519A7A8-C3F8-FB47-BCF3-42BDFC4B0F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3744" y="2456574"/>
            <a:ext cx="402930" cy="402930"/>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599082A7-3A09-2444-9F4B-A4A40519C17D}"/>
              </a:ext>
            </a:extLst>
          </p:cNvPr>
          <p:cNvSpPr/>
          <p:nvPr/>
        </p:nvSpPr>
        <p:spPr>
          <a:xfrm>
            <a:off x="6436437" y="4894699"/>
            <a:ext cx="625014" cy="301727"/>
          </a:xfrm>
          <a:prstGeom prst="rect">
            <a:avLst/>
          </a:prstGeom>
        </p:spPr>
        <p:txBody>
          <a:bodyPr wrap="none">
            <a:spAutoFit/>
          </a:bodyPr>
          <a:lstStyle/>
          <a:p>
            <a:pPr algn="ctr" defTabSz="914225">
              <a:defRPr/>
            </a:pPr>
            <a:r>
              <a:rPr lang="en-US" sz="1372">
                <a:solidFill>
                  <a:prstClr val="black"/>
                </a:solidFill>
                <a:latin typeface="Segoe UI" panose="020B0502040204020203" pitchFamily="34" charset="0"/>
                <a:cs typeface="Segoe UI" panose="020B0502040204020203" pitchFamily="34" charset="0"/>
              </a:rPr>
              <a:t>Azure</a:t>
            </a:r>
          </a:p>
        </p:txBody>
      </p:sp>
      <p:pic>
        <p:nvPicPr>
          <p:cNvPr id="106" name="Picture 4" descr="Image result for Azure logo">
            <a:extLst>
              <a:ext uri="{FF2B5EF4-FFF2-40B4-BE49-F238E27FC236}">
                <a16:creationId xmlns:a16="http://schemas.microsoft.com/office/drawing/2014/main" id="{E224AD38-3C8D-164F-BB0F-77DFCA5B6B47}"/>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9665" y="4629354"/>
            <a:ext cx="412708" cy="307742"/>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472E83EB-62BB-BE4F-A3F6-C4E4DB52EE0C}"/>
              </a:ext>
            </a:extLst>
          </p:cNvPr>
          <p:cNvSpPr/>
          <p:nvPr/>
        </p:nvSpPr>
        <p:spPr>
          <a:xfrm>
            <a:off x="9630969" y="4948059"/>
            <a:ext cx="625014" cy="301727"/>
          </a:xfrm>
          <a:prstGeom prst="rect">
            <a:avLst/>
          </a:prstGeom>
        </p:spPr>
        <p:txBody>
          <a:bodyPr wrap="none">
            <a:spAutoFit/>
          </a:bodyPr>
          <a:lstStyle/>
          <a:p>
            <a:pPr algn="ctr" defTabSz="914225">
              <a:defRPr/>
            </a:pPr>
            <a:r>
              <a:rPr lang="en-US" sz="1372">
                <a:solidFill>
                  <a:prstClr val="black"/>
                </a:solidFill>
                <a:latin typeface="Segoe UI" panose="020B0502040204020203" pitchFamily="34" charset="0"/>
                <a:cs typeface="Segoe UI" panose="020B0502040204020203" pitchFamily="34" charset="0"/>
              </a:rPr>
              <a:t>Azure</a:t>
            </a:r>
          </a:p>
        </p:txBody>
      </p:sp>
      <p:pic>
        <p:nvPicPr>
          <p:cNvPr id="113" name="Picture 4" descr="Image result for Azure logo">
            <a:extLst>
              <a:ext uri="{FF2B5EF4-FFF2-40B4-BE49-F238E27FC236}">
                <a16:creationId xmlns:a16="http://schemas.microsoft.com/office/drawing/2014/main" id="{7A623397-8D05-154E-8693-D0046F2FAF2F}"/>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197" y="4682714"/>
            <a:ext cx="412708" cy="307742"/>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Connector 113">
            <a:extLst>
              <a:ext uri="{FF2B5EF4-FFF2-40B4-BE49-F238E27FC236}">
                <a16:creationId xmlns:a16="http://schemas.microsoft.com/office/drawing/2014/main" id="{D998B26D-8326-594B-814F-9670638CF02C}"/>
              </a:ext>
            </a:extLst>
          </p:cNvPr>
          <p:cNvCxnSpPr>
            <a:cxnSpLocks/>
          </p:cNvCxnSpPr>
          <p:nvPr/>
        </p:nvCxnSpPr>
        <p:spPr>
          <a:xfrm>
            <a:off x="9931868" y="2117651"/>
            <a:ext cx="0" cy="189467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344F287-BE06-9B48-A285-2B04FBEF2704}"/>
              </a:ext>
            </a:extLst>
          </p:cNvPr>
          <p:cNvCxnSpPr>
            <a:cxnSpLocks/>
          </p:cNvCxnSpPr>
          <p:nvPr/>
        </p:nvCxnSpPr>
        <p:spPr>
          <a:xfrm>
            <a:off x="8426118" y="3117196"/>
            <a:ext cx="143786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F4BD85DD-517B-AA43-8775-07F2F39EBD1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423329" y="2832812"/>
            <a:ext cx="246558" cy="246558"/>
          </a:xfrm>
          <a:prstGeom prst="rect">
            <a:avLst/>
          </a:prstGeom>
        </p:spPr>
      </p:pic>
      <p:pic>
        <p:nvPicPr>
          <p:cNvPr id="119" name="Graphic 118">
            <a:extLst>
              <a:ext uri="{FF2B5EF4-FFF2-40B4-BE49-F238E27FC236}">
                <a16:creationId xmlns:a16="http://schemas.microsoft.com/office/drawing/2014/main" id="{468A769E-6D57-844A-A5C1-31AD0A4092D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191704" y="3240451"/>
            <a:ext cx="319157" cy="317851"/>
          </a:xfrm>
          <a:prstGeom prst="rect">
            <a:avLst/>
          </a:prstGeom>
        </p:spPr>
      </p:pic>
      <p:pic>
        <p:nvPicPr>
          <p:cNvPr id="120" name="Graphic 119">
            <a:extLst>
              <a:ext uri="{FF2B5EF4-FFF2-40B4-BE49-F238E27FC236}">
                <a16:creationId xmlns:a16="http://schemas.microsoft.com/office/drawing/2014/main" id="{D172090A-2A8C-C44F-92E2-46B212C32D68}"/>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10720" y="2868913"/>
            <a:ext cx="279129" cy="257321"/>
          </a:xfrm>
          <a:prstGeom prst="rect">
            <a:avLst/>
          </a:prstGeom>
        </p:spPr>
      </p:pic>
      <p:pic>
        <p:nvPicPr>
          <p:cNvPr id="77" name="Graphic 76">
            <a:extLst>
              <a:ext uri="{FF2B5EF4-FFF2-40B4-BE49-F238E27FC236}">
                <a16:creationId xmlns:a16="http://schemas.microsoft.com/office/drawing/2014/main" id="{BEEE3B1F-2E88-1741-9FE0-E8DF9F31A284}"/>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859551" y="3961718"/>
            <a:ext cx="210556" cy="322852"/>
          </a:xfrm>
          <a:prstGeom prst="rect">
            <a:avLst/>
          </a:prstGeom>
        </p:spPr>
      </p:pic>
      <p:pic>
        <p:nvPicPr>
          <p:cNvPr id="78" name="Graphic 77">
            <a:extLst>
              <a:ext uri="{FF2B5EF4-FFF2-40B4-BE49-F238E27FC236}">
                <a16:creationId xmlns:a16="http://schemas.microsoft.com/office/drawing/2014/main" id="{DD20431B-C90C-9E4B-9267-B7A1AA22A1B2}"/>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70680" y="3624764"/>
            <a:ext cx="210556" cy="322852"/>
          </a:xfrm>
          <a:prstGeom prst="rect">
            <a:avLst/>
          </a:prstGeom>
        </p:spPr>
      </p:pic>
      <p:pic>
        <p:nvPicPr>
          <p:cNvPr id="79" name="Picture 78">
            <a:extLst>
              <a:ext uri="{FF2B5EF4-FFF2-40B4-BE49-F238E27FC236}">
                <a16:creationId xmlns:a16="http://schemas.microsoft.com/office/drawing/2014/main" id="{7EB71CF3-6FDA-C84A-AB8B-7ACF0019EE3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400109" y="3871930"/>
            <a:ext cx="467426" cy="467426"/>
          </a:xfrm>
          <a:prstGeom prst="rect">
            <a:avLst/>
          </a:prstGeom>
        </p:spPr>
      </p:pic>
    </p:spTree>
    <p:extLst>
      <p:ext uri="{BB962C8B-B14F-4D97-AF65-F5344CB8AC3E}">
        <p14:creationId xmlns:p14="http://schemas.microsoft.com/office/powerpoint/2010/main" val="41978671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0" y="3274951"/>
            <a:ext cx="11686309"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dirty="0"/>
              <a:t>Deploy a sample ASP.NET Core application to Azure Kubernetes Service (cloud native)</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956590" cy="461665"/>
          </a:xfrm>
          <a:prstGeom prst="rect">
            <a:avLst/>
          </a:prstGeom>
          <a:noFill/>
          <a:ln w="19050">
            <a:gradFill>
              <a:gsLst>
                <a:gs pos="0">
                  <a:schemeClr val="accent4"/>
                </a:gs>
                <a:gs pos="100000">
                  <a:schemeClr val="accent1"/>
                </a:gs>
                <a:gs pos="51000">
                  <a:schemeClr val="accent3"/>
                </a:gs>
              </a:gsLst>
              <a:lin ang="0" scaled="0"/>
            </a:gradFill>
          </a:ln>
        </p:spPr>
        <p:txBody>
          <a:bodyPr wrap="square"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dirty="0">
                <a:solidFill>
                  <a:schemeClr val="tx1"/>
                </a:solidFill>
                <a:latin typeface="+mj-lt"/>
              </a:rPr>
              <a:t>DEMO#2</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r>
              <a:rPr lang="en-US" sz="1400">
                <a:solidFill>
                  <a:schemeClr val="bg1"/>
                </a:solidFill>
              </a:rPr>
              <a:t>DEMO: </a:t>
            </a:r>
            <a:r>
              <a:rPr lang="en-US" sz="1400" err="1">
                <a:solidFill>
                  <a:schemeClr val="bg1"/>
                </a:solidFill>
              </a:rPr>
              <a:t>Dapr</a:t>
            </a:r>
            <a:r>
              <a:rPr lang="en-US" sz="1400">
                <a:solidFill>
                  <a:schemeClr val="bg1"/>
                </a:solidFill>
              </a:rPr>
              <a:t> state management and bindings </a:t>
            </a:r>
          </a:p>
        </p:txBody>
      </p:sp>
    </p:spTree>
    <p:extLst>
      <p:ext uri="{BB962C8B-B14F-4D97-AF65-F5344CB8AC3E}">
        <p14:creationId xmlns:p14="http://schemas.microsoft.com/office/powerpoint/2010/main" val="152835283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41CAC17-2D99-4E52-AFD1-38A780239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502" y="594085"/>
            <a:ext cx="8405182" cy="604266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317A51F-E3AF-426F-8737-B2CB27CB8BB9}"/>
              </a:ext>
            </a:extLst>
          </p:cNvPr>
          <p:cNvSpPr txBox="1"/>
          <p:nvPr/>
        </p:nvSpPr>
        <p:spPr>
          <a:xfrm>
            <a:off x="113169" y="6263915"/>
            <a:ext cx="2340320" cy="369332"/>
          </a:xfrm>
          <a:prstGeom prst="rect">
            <a:avLst/>
          </a:prstGeom>
          <a:noFill/>
        </p:spPr>
        <p:txBody>
          <a:bodyPr wrap="square">
            <a:spAutoFit/>
          </a:bodyPr>
          <a:lstStyle/>
          <a:p>
            <a:r>
              <a:rPr lang="en-US" b="0" i="1" dirty="0" err="1">
                <a:solidFill>
                  <a:srgbClr val="171717"/>
                </a:solidFill>
                <a:effectLst/>
                <a:latin typeface="Segoe UI" panose="020B0502040204020203" pitchFamily="34" charset="0"/>
              </a:rPr>
              <a:t>eShopOnContainers</a:t>
            </a:r>
            <a:endParaRPr lang="en-US" dirty="0"/>
          </a:p>
        </p:txBody>
      </p:sp>
    </p:spTree>
    <p:extLst>
      <p:ext uri="{BB962C8B-B14F-4D97-AF65-F5344CB8AC3E}">
        <p14:creationId xmlns:p14="http://schemas.microsoft.com/office/powerpoint/2010/main" val="83365411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BB037B-CB36-4832-9F30-4AAE6BBAC3D7}"/>
              </a:ext>
            </a:extLst>
          </p:cNvPr>
          <p:cNvSpPr txBox="1"/>
          <p:nvPr/>
        </p:nvSpPr>
        <p:spPr>
          <a:xfrm>
            <a:off x="564983" y="680439"/>
            <a:ext cx="10556341" cy="461665"/>
          </a:xfrm>
          <a:prstGeom prst="rect">
            <a:avLst/>
          </a:prstGeom>
          <a:noFill/>
        </p:spPr>
        <p:txBody>
          <a:bodyPr wrap="square">
            <a:spAutoFit/>
          </a:bodyPr>
          <a:lstStyle/>
          <a:p>
            <a:r>
              <a:rPr lang="en-US" sz="2400" dirty="0">
                <a:hlinkClick r:id="rId3"/>
              </a:rPr>
              <a:t>https://docs.microsoft.com/en-us/learn/modules/microservices-aspnet-core/</a:t>
            </a:r>
            <a:endParaRPr lang="en-US" sz="2400" dirty="0"/>
          </a:p>
        </p:txBody>
      </p:sp>
      <p:pic>
        <p:nvPicPr>
          <p:cNvPr id="12" name="Picture 11">
            <a:extLst>
              <a:ext uri="{FF2B5EF4-FFF2-40B4-BE49-F238E27FC236}">
                <a16:creationId xmlns:a16="http://schemas.microsoft.com/office/drawing/2014/main" id="{3F65F634-BB94-4E31-95FF-20C60D0162B0}"/>
              </a:ext>
            </a:extLst>
          </p:cNvPr>
          <p:cNvPicPr>
            <a:picLocks noChangeAspect="1"/>
          </p:cNvPicPr>
          <p:nvPr/>
        </p:nvPicPr>
        <p:blipFill>
          <a:blip r:embed="rId4"/>
          <a:stretch>
            <a:fillRect/>
          </a:stretch>
        </p:blipFill>
        <p:spPr>
          <a:xfrm>
            <a:off x="834518" y="1367073"/>
            <a:ext cx="10138281" cy="5043313"/>
          </a:xfrm>
          <a:prstGeom prst="rect">
            <a:avLst/>
          </a:prstGeom>
        </p:spPr>
      </p:pic>
    </p:spTree>
    <p:extLst>
      <p:ext uri="{BB962C8B-B14F-4D97-AF65-F5344CB8AC3E}">
        <p14:creationId xmlns:p14="http://schemas.microsoft.com/office/powerpoint/2010/main" val="5115768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F5F5E3-DBC3-4B69-B8F5-2B96349A8D33}"/>
              </a:ext>
            </a:extLst>
          </p:cNvPr>
          <p:cNvSpPr txBox="1"/>
          <p:nvPr/>
        </p:nvSpPr>
        <p:spPr>
          <a:xfrm>
            <a:off x="269240" y="289511"/>
            <a:ext cx="11655840" cy="899665"/>
          </a:xfrm>
          <a:prstGeom prst="rect">
            <a:avLst/>
          </a:prstGeom>
        </p:spPr>
        <p:txBody>
          <a:bodyPr vert="horz" wrap="square" lIns="146304" tIns="91440" rIns="146304" bIns="91440" rtlCol="0" anchor="t">
            <a:normAutofit/>
          </a:bodyPr>
          <a:lstStyle/>
          <a:p>
            <a:pPr defTabSz="914367">
              <a:lnSpc>
                <a:spcPct val="90000"/>
              </a:lnSpc>
              <a:spcBef>
                <a:spcPct val="0"/>
              </a:spcBef>
              <a:spcAft>
                <a:spcPts val="600"/>
              </a:spcAft>
            </a:pPr>
            <a:endParaRPr lang="en-US" sz="1000" b="0" i="1" kern="1200" cap="none" spc="-100" baseline="0">
              <a:ln w="3175">
                <a:noFill/>
              </a:ln>
              <a:solidFill>
                <a:schemeClr val="bg2"/>
              </a:solidFill>
              <a:effectLst/>
              <a:latin typeface="Segoe UI Semibold" panose="020B0702040204020203" pitchFamily="34" charset="0"/>
              <a:ea typeface="+mn-ea"/>
              <a:cs typeface="Segoe UI Semibold" panose="020B0702040204020203" pitchFamily="34" charset="0"/>
            </a:endParaRPr>
          </a:p>
          <a:p>
            <a:pPr defTabSz="914367">
              <a:lnSpc>
                <a:spcPct val="90000"/>
              </a:lnSpc>
              <a:spcBef>
                <a:spcPct val="0"/>
              </a:spcBef>
              <a:spcAft>
                <a:spcPts val="600"/>
              </a:spcAft>
            </a:pPr>
            <a:endParaRPr lang="en-US" sz="1000" b="0" kern="1200" cap="none" spc="-100" baseline="0">
              <a:ln w="3175">
                <a:noFill/>
              </a:ln>
              <a:solidFill>
                <a:schemeClr val="bg2"/>
              </a:solidFill>
              <a:effectLst/>
              <a:latin typeface="Segoe UI Semibold" panose="020B0702040204020203" pitchFamily="34" charset="0"/>
              <a:ea typeface="+mn-ea"/>
              <a:cs typeface="Segoe UI Semibold" panose="020B0702040204020203" pitchFamily="34" charset="0"/>
              <a:hlinkClick r:id="rId3"/>
            </a:endParaRPr>
          </a:p>
          <a:p>
            <a:pPr defTabSz="914367">
              <a:lnSpc>
                <a:spcPct val="90000"/>
              </a:lnSpc>
              <a:spcBef>
                <a:spcPct val="0"/>
              </a:spcBef>
              <a:spcAft>
                <a:spcPts val="600"/>
              </a:spcAft>
            </a:pPr>
            <a:r>
              <a:rPr lang="en-US" sz="1000" b="0" kern="1200" cap="none" spc="-100" baseline="0">
                <a:ln w="3175">
                  <a:noFill/>
                </a:ln>
                <a:solidFill>
                  <a:schemeClr val="bg2"/>
                </a:solidFill>
                <a:effectLst/>
                <a:latin typeface="Segoe UI Semibold" panose="020B0702040204020203" pitchFamily="34" charset="0"/>
                <a:ea typeface="+mn-ea"/>
                <a:cs typeface="Segoe UI Semibold" panose="020B0702040204020203" pitchFamily="34" charset="0"/>
                <a:hlinkClick r:id="rId3"/>
              </a:rPr>
              <a:t>www.dot.net</a:t>
            </a:r>
            <a:r>
              <a:rPr lang="en-US" sz="1000" b="0" kern="1200" cap="none" spc="-100" baseline="0">
                <a:ln w="3175">
                  <a:noFill/>
                </a:ln>
                <a:solidFill>
                  <a:schemeClr val="bg2"/>
                </a:solidFill>
                <a:effectLst/>
                <a:latin typeface="Segoe UI Semibold" panose="020B0702040204020203" pitchFamily="34" charset="0"/>
                <a:ea typeface="+mn-ea"/>
                <a:cs typeface="Segoe UI Semibold" panose="020B0702040204020203" pitchFamily="34" charset="0"/>
              </a:rPr>
              <a:t> </a:t>
            </a:r>
          </a:p>
          <a:p>
            <a:pPr defTabSz="914367">
              <a:lnSpc>
                <a:spcPct val="90000"/>
              </a:lnSpc>
              <a:spcBef>
                <a:spcPct val="0"/>
              </a:spcBef>
              <a:spcAft>
                <a:spcPts val="600"/>
              </a:spcAft>
            </a:pPr>
            <a:endParaRPr lang="en-US" sz="1000" b="0" kern="1200" cap="none" spc="-100" baseline="0">
              <a:ln w="3175">
                <a:noFill/>
              </a:ln>
              <a:solidFill>
                <a:schemeClr val="bg2"/>
              </a:solidFill>
              <a:effectLst/>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BCBFEE97-18EA-428C-B242-EC9A8D206E98}"/>
              </a:ext>
            </a:extLst>
          </p:cNvPr>
          <p:cNvPicPr>
            <a:picLocks noChangeAspect="1"/>
          </p:cNvPicPr>
          <p:nvPr/>
        </p:nvPicPr>
        <p:blipFill>
          <a:blip r:embed="rId4"/>
          <a:stretch>
            <a:fillRect/>
          </a:stretch>
        </p:blipFill>
        <p:spPr>
          <a:xfrm>
            <a:off x="361741" y="79884"/>
            <a:ext cx="11163718" cy="6698231"/>
          </a:xfrm>
          <a:prstGeom prst="rect">
            <a:avLst/>
          </a:prstGeom>
          <a:noFill/>
        </p:spPr>
      </p:pic>
    </p:spTree>
    <p:extLst>
      <p:ext uri="{BB962C8B-B14F-4D97-AF65-F5344CB8AC3E}">
        <p14:creationId xmlns:p14="http://schemas.microsoft.com/office/powerpoint/2010/main" val="1875328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99DB828-7DDF-4A9A-8EB2-D789D5C3245D}"/>
              </a:ext>
            </a:extLst>
          </p:cNvPr>
          <p:cNvPicPr>
            <a:picLocks noChangeAspect="1"/>
          </p:cNvPicPr>
          <p:nvPr/>
        </p:nvPicPr>
        <p:blipFill>
          <a:blip r:embed="rId3"/>
          <a:stretch>
            <a:fillRect/>
          </a:stretch>
        </p:blipFill>
        <p:spPr>
          <a:xfrm>
            <a:off x="4501018" y="513567"/>
            <a:ext cx="7565721" cy="5674291"/>
          </a:xfrm>
          <a:prstGeom prst="rect">
            <a:avLst/>
          </a:prstGeom>
          <a:noFill/>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23D294DB-EE9B-4F3C-9B6C-99E20A657B12}"/>
              </a:ext>
            </a:extLst>
          </p:cNvPr>
          <p:cNvSpPr txBox="1"/>
          <p:nvPr/>
        </p:nvSpPr>
        <p:spPr>
          <a:xfrm>
            <a:off x="248641" y="2998113"/>
            <a:ext cx="4160520" cy="861774"/>
          </a:xfrm>
          <a:prstGeom prst="rect">
            <a:avLst/>
          </a:prstGeom>
        </p:spPr>
        <p:txBody>
          <a:bodyPr vert="horz" wrap="square" lIns="0" tIns="0" rIns="0" bIns="0" rtlCol="0" anchor="t">
            <a:normAutofit/>
          </a:bodyPr>
          <a:lstStyle/>
          <a:p>
            <a:pPr marL="0" marR="0" lvl="0" indent="0" defTabSz="932742" fontAlgn="auto">
              <a:spcBef>
                <a:spcPct val="0"/>
              </a:spcBef>
              <a:spcAft>
                <a:spcPts val="600"/>
              </a:spcAft>
              <a:buClrTx/>
              <a:buSzTx/>
              <a:tabLst/>
              <a:defRPr/>
            </a:pPr>
            <a:r>
              <a:rPr kumimoji="0" lang="en-US" sz="2800" b="1" i="0" u="none" strike="noStrike" kern="1200" cap="none" spc="0" normalizeH="0" baseline="0" noProof="0" dirty="0">
                <a:ln w="3175">
                  <a:noFill/>
                </a:ln>
                <a:gradFill>
                  <a:gsLst>
                    <a:gs pos="1250">
                      <a:schemeClr val="tx1"/>
                    </a:gs>
                    <a:gs pos="100000">
                      <a:schemeClr val="tx1"/>
                    </a:gs>
                  </a:gsLst>
                  <a:lin ang="5400000" scaled="0"/>
                </a:gradFill>
                <a:effectLst/>
                <a:uLnTx/>
                <a:uFillTx/>
                <a:latin typeface="+mj-lt"/>
                <a:ea typeface="+mn-ea"/>
                <a:cs typeface="Segoe UI Semilight" panose="020B0402040204020203" pitchFamily="34" charset="0"/>
              </a:rPr>
              <a:t>www.dot.net/architecture</a:t>
            </a:r>
          </a:p>
        </p:txBody>
      </p:sp>
      <p:pic>
        <p:nvPicPr>
          <p:cNvPr id="2" name="Picture 1">
            <a:extLst>
              <a:ext uri="{FF2B5EF4-FFF2-40B4-BE49-F238E27FC236}">
                <a16:creationId xmlns:a16="http://schemas.microsoft.com/office/drawing/2014/main" id="{14273B4F-80D9-46B9-875E-AEF5E5389D23}"/>
              </a:ext>
            </a:extLst>
          </p:cNvPr>
          <p:cNvPicPr>
            <a:picLocks noChangeAspect="1"/>
          </p:cNvPicPr>
          <p:nvPr/>
        </p:nvPicPr>
        <p:blipFill>
          <a:blip r:embed="rId4"/>
          <a:stretch>
            <a:fillRect/>
          </a:stretch>
        </p:blipFill>
        <p:spPr>
          <a:xfrm>
            <a:off x="433294" y="5842553"/>
            <a:ext cx="293472" cy="2677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F6CD5CF4-9440-44A0-8141-AA6E0DBBFD96}"/>
              </a:ext>
            </a:extLst>
          </p:cNvPr>
          <p:cNvSpPr txBox="1"/>
          <p:nvPr/>
        </p:nvSpPr>
        <p:spPr>
          <a:xfrm>
            <a:off x="673926" y="5745618"/>
            <a:ext cx="1909946" cy="461665"/>
          </a:xfrm>
          <a:prstGeom prst="rect">
            <a:avLst/>
          </a:prstGeom>
          <a:noFill/>
        </p:spPr>
        <p:txBody>
          <a:bodyPr wrap="square">
            <a:spAutoFit/>
          </a:bodyPr>
          <a:lstStyle/>
          <a:p>
            <a:r>
              <a:rPr lang="en-US" sz="2400" dirty="0">
                <a:ln w="0"/>
                <a:effectLst>
                  <a:outerShdw blurRad="38100" dist="25400" dir="5400000" algn="ctr" rotWithShape="0">
                    <a:srgbClr val="6E747A">
                      <a:alpha val="43000"/>
                    </a:srgbClr>
                  </a:outerShdw>
                </a:effectLst>
                <a:latin typeface="Segoe UI"/>
              </a:rPr>
              <a:t>maheskblr</a:t>
            </a:r>
          </a:p>
        </p:txBody>
      </p:sp>
      <p:sp>
        <p:nvSpPr>
          <p:cNvPr id="9" name="TextBox 8">
            <a:extLst>
              <a:ext uri="{FF2B5EF4-FFF2-40B4-BE49-F238E27FC236}">
                <a16:creationId xmlns:a16="http://schemas.microsoft.com/office/drawing/2014/main" id="{C9B9E607-5607-403B-809C-B0FC6DDE2ED7}"/>
              </a:ext>
            </a:extLst>
          </p:cNvPr>
          <p:cNvSpPr txBox="1"/>
          <p:nvPr/>
        </p:nvSpPr>
        <p:spPr>
          <a:xfrm>
            <a:off x="248641" y="250608"/>
            <a:ext cx="4160520" cy="861774"/>
          </a:xfrm>
          <a:prstGeom prst="rect">
            <a:avLst/>
          </a:prstGeom>
        </p:spPr>
        <p:txBody>
          <a:bodyPr vert="horz" wrap="square" lIns="0" tIns="0" rIns="0" bIns="0" rtlCol="0" anchor="t">
            <a:normAutofit/>
          </a:bodyPr>
          <a:lstStyle/>
          <a:p>
            <a:pPr marL="0" marR="0" lvl="0" indent="0" defTabSz="932742" fontAlgn="auto">
              <a:spcBef>
                <a:spcPct val="0"/>
              </a:spcBef>
              <a:spcAft>
                <a:spcPts val="600"/>
              </a:spcAft>
              <a:buClrTx/>
              <a:buSzTx/>
              <a:tabLst/>
              <a:defRPr/>
            </a:pPr>
            <a:r>
              <a:rPr kumimoji="0" lang="en-US" sz="2800" b="1" i="0" u="none" strike="noStrike" kern="1200" cap="none" spc="0" normalizeH="0" baseline="0" noProof="0" dirty="0">
                <a:ln w="3175">
                  <a:noFill/>
                </a:ln>
                <a:gradFill>
                  <a:gsLst>
                    <a:gs pos="1250">
                      <a:schemeClr val="tx1"/>
                    </a:gs>
                    <a:gs pos="100000">
                      <a:schemeClr val="tx1"/>
                    </a:gs>
                  </a:gsLst>
                  <a:lin ang="5400000" scaled="0"/>
                </a:gradFill>
                <a:effectLst/>
                <a:uLnTx/>
                <a:uFillTx/>
                <a:latin typeface="+mj-lt"/>
                <a:ea typeface="+mn-ea"/>
                <a:cs typeface="Segoe UI Semilight" panose="020B0402040204020203" pitchFamily="34" charset="0"/>
              </a:rPr>
              <a:t>Thank</a:t>
            </a:r>
            <a:r>
              <a:rPr kumimoji="0" lang="en-US" sz="2800" b="1" i="0" u="none" strike="noStrike" kern="1200" cap="none" spc="0" normalizeH="0" noProof="0" dirty="0">
                <a:ln w="3175">
                  <a:noFill/>
                </a:ln>
                <a:gradFill>
                  <a:gsLst>
                    <a:gs pos="1250">
                      <a:schemeClr val="tx1"/>
                    </a:gs>
                    <a:gs pos="100000">
                      <a:schemeClr val="tx1"/>
                    </a:gs>
                  </a:gsLst>
                  <a:lin ang="5400000" scaled="0"/>
                </a:gradFill>
                <a:effectLst/>
                <a:uLnTx/>
                <a:uFillTx/>
                <a:latin typeface="+mj-lt"/>
                <a:ea typeface="+mn-ea"/>
                <a:cs typeface="Segoe UI Semilight" panose="020B0402040204020203" pitchFamily="34" charset="0"/>
              </a:rPr>
              <a:t> you</a:t>
            </a:r>
            <a:endParaRPr kumimoji="0" lang="en-US" sz="2800" b="1" i="0" u="none" strike="noStrike" kern="1200" cap="none" spc="0" normalizeH="0" baseline="0" noProof="0" dirty="0">
              <a:ln w="3175">
                <a:noFill/>
              </a:ln>
              <a:gradFill>
                <a:gsLst>
                  <a:gs pos="1250">
                    <a:schemeClr val="tx1"/>
                  </a:gs>
                  <a:gs pos="100000">
                    <a:schemeClr val="tx1"/>
                  </a:gs>
                </a:gsLst>
                <a:lin ang="5400000" scaled="0"/>
              </a:gradFill>
              <a:effectLst/>
              <a:uLnTx/>
              <a:uFillTx/>
              <a:latin typeface="+mj-lt"/>
              <a:ea typeface="+mn-ea"/>
              <a:cs typeface="Segoe UI Semilight" panose="020B0402040204020203" pitchFamily="34" charset="0"/>
            </a:endParaRPr>
          </a:p>
        </p:txBody>
      </p:sp>
      <p:sp>
        <p:nvSpPr>
          <p:cNvPr id="12" name="TextBox 11">
            <a:extLst>
              <a:ext uri="{FF2B5EF4-FFF2-40B4-BE49-F238E27FC236}">
                <a16:creationId xmlns:a16="http://schemas.microsoft.com/office/drawing/2014/main" id="{2EAEF454-54ED-4130-B50B-EF2668D3650A}"/>
              </a:ext>
            </a:extLst>
          </p:cNvPr>
          <p:cNvSpPr txBox="1"/>
          <p:nvPr/>
        </p:nvSpPr>
        <p:spPr>
          <a:xfrm>
            <a:off x="156783" y="3723690"/>
            <a:ext cx="4252377" cy="400110"/>
          </a:xfrm>
          <a:prstGeom prst="rect">
            <a:avLst/>
          </a:prstGeom>
          <a:noFill/>
        </p:spPr>
        <p:txBody>
          <a:bodyPr wrap="square">
            <a:spAutoFit/>
          </a:bodyPr>
          <a:lstStyle/>
          <a:p>
            <a:r>
              <a:rPr lang="en-US" sz="2000" b="1" dirty="0">
                <a:ln w="3175">
                  <a:noFill/>
                </a:ln>
                <a:gradFill>
                  <a:gsLst>
                    <a:gs pos="1250">
                      <a:schemeClr val="tx1"/>
                    </a:gs>
                    <a:gs pos="100000">
                      <a:schemeClr val="tx1"/>
                    </a:gs>
                  </a:gsLst>
                  <a:lin ang="5400000" scaled="0"/>
                </a:gradFill>
                <a:latin typeface="+mj-lt"/>
                <a:cs typeface="Segoe UI Semilight" panose="020B0402040204020203" pitchFamily="34" charset="0"/>
                <a:hlinkClick r:id="rId5">
                  <a:extLst>
                    <a:ext uri="{A12FA001-AC4F-418D-AE19-62706E023703}">
                      <ahyp:hlinkClr xmlns:ahyp="http://schemas.microsoft.com/office/drawing/2018/hyperlinkcolor" val="tx"/>
                    </a:ext>
                  </a:extLst>
                </a:hlinkClick>
              </a:rPr>
              <a:t>https://appmigration.microsoft.com/</a:t>
            </a:r>
            <a:endParaRPr lang="en-US" sz="2000" b="1" dirty="0">
              <a:ln w="3175">
                <a:noFill/>
              </a:ln>
              <a:gradFill>
                <a:gsLst>
                  <a:gs pos="1250">
                    <a:schemeClr val="tx1"/>
                  </a:gs>
                  <a:gs pos="100000">
                    <a:schemeClr val="tx1"/>
                  </a:gs>
                </a:gsLst>
                <a:lin ang="5400000" scaled="0"/>
              </a:gradFill>
              <a:latin typeface="+mj-lt"/>
              <a:cs typeface="Segoe UI Semilight" panose="020B0402040204020203" pitchFamily="34" charset="0"/>
            </a:endParaRPr>
          </a:p>
        </p:txBody>
      </p:sp>
    </p:spTree>
    <p:extLst>
      <p:ext uri="{BB962C8B-B14F-4D97-AF65-F5344CB8AC3E}">
        <p14:creationId xmlns:p14="http://schemas.microsoft.com/office/powerpoint/2010/main" val="37566423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a:t>
            </a:r>
          </a:p>
        </p:txBody>
      </p:sp>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spTree>
    <p:extLst>
      <p:ext uri="{BB962C8B-B14F-4D97-AF65-F5344CB8AC3E}">
        <p14:creationId xmlns:p14="http://schemas.microsoft.com/office/powerpoint/2010/main" val="13347617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6805030-89DE-4DBE-B655-53A086C6577C}"/>
              </a:ext>
            </a:extLst>
          </p:cNvPr>
          <p:cNvGrpSpPr/>
          <p:nvPr/>
        </p:nvGrpSpPr>
        <p:grpSpPr>
          <a:xfrm>
            <a:off x="756542" y="3969824"/>
            <a:ext cx="8747439" cy="2495656"/>
            <a:chOff x="473523" y="2957810"/>
            <a:chExt cx="8451537" cy="3077297"/>
          </a:xfrm>
        </p:grpSpPr>
        <p:grpSp>
          <p:nvGrpSpPr>
            <p:cNvPr id="176" name="Group 175">
              <a:extLst>
                <a:ext uri="{FF2B5EF4-FFF2-40B4-BE49-F238E27FC236}">
                  <a16:creationId xmlns:a16="http://schemas.microsoft.com/office/drawing/2014/main" id="{D6C9EC69-7C8F-4CEE-8824-F68E3DB2D18A}"/>
                </a:ext>
              </a:extLst>
            </p:cNvPr>
            <p:cNvGrpSpPr/>
            <p:nvPr/>
          </p:nvGrpSpPr>
          <p:grpSpPr>
            <a:xfrm>
              <a:off x="473523" y="2957810"/>
              <a:ext cx="8451537" cy="3077297"/>
              <a:chOff x="406549" y="3713240"/>
              <a:chExt cx="9325694" cy="3077297"/>
            </a:xfrm>
          </p:grpSpPr>
          <p:grpSp>
            <p:nvGrpSpPr>
              <p:cNvPr id="178" name="Group 177">
                <a:extLst>
                  <a:ext uri="{FF2B5EF4-FFF2-40B4-BE49-F238E27FC236}">
                    <a16:creationId xmlns:a16="http://schemas.microsoft.com/office/drawing/2014/main" id="{EF0DB2BF-7709-44FB-8937-44A24D4BD853}"/>
                  </a:ext>
                </a:extLst>
              </p:cNvPr>
              <p:cNvGrpSpPr/>
              <p:nvPr/>
            </p:nvGrpSpPr>
            <p:grpSpPr>
              <a:xfrm>
                <a:off x="406549" y="3713240"/>
                <a:ext cx="9311752" cy="3077297"/>
                <a:chOff x="474923" y="2957811"/>
                <a:chExt cx="9253607" cy="3077297"/>
              </a:xfrm>
            </p:grpSpPr>
            <p:sp>
              <p:nvSpPr>
                <p:cNvPr id="180" name="TextBox 179">
                  <a:extLst>
                    <a:ext uri="{FF2B5EF4-FFF2-40B4-BE49-F238E27FC236}">
                      <a16:creationId xmlns:a16="http://schemas.microsoft.com/office/drawing/2014/main" id="{1568CE68-DBBB-4EE4-B639-D7FD01CAAA26}"/>
                    </a:ext>
                  </a:extLst>
                </p:cNvPr>
                <p:cNvSpPr txBox="1"/>
                <p:nvPr/>
              </p:nvSpPr>
              <p:spPr>
                <a:xfrm>
                  <a:off x="474923" y="2957811"/>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81" name="TextBox 180">
                  <a:extLst>
                    <a:ext uri="{FF2B5EF4-FFF2-40B4-BE49-F238E27FC236}">
                      <a16:creationId xmlns:a16="http://schemas.microsoft.com/office/drawing/2014/main" id="{2452F784-41C8-4105-A6A4-3B6079D3FB59}"/>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82" name="TextBox 181">
                  <a:extLst>
                    <a:ext uri="{FF2B5EF4-FFF2-40B4-BE49-F238E27FC236}">
                      <a16:creationId xmlns:a16="http://schemas.microsoft.com/office/drawing/2014/main" id="{27A8CF27-80C2-49CD-BF33-C9AF1D377ACA}"/>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83" name="TextBox 182">
                  <a:extLst>
                    <a:ext uri="{FF2B5EF4-FFF2-40B4-BE49-F238E27FC236}">
                      <a16:creationId xmlns:a16="http://schemas.microsoft.com/office/drawing/2014/main" id="{263E4FBB-7B40-4FCD-BAC6-B3D7C9B9F3E7}"/>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84" name="TextBox 183">
                  <a:extLst>
                    <a:ext uri="{FF2B5EF4-FFF2-40B4-BE49-F238E27FC236}">
                      <a16:creationId xmlns:a16="http://schemas.microsoft.com/office/drawing/2014/main" id="{296243DA-E8DF-4B2D-9360-59ECC86AF798}"/>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184">
                  <a:extLst>
                    <a:ext uri="{FF2B5EF4-FFF2-40B4-BE49-F238E27FC236}">
                      <a16:creationId xmlns:a16="http://schemas.microsoft.com/office/drawing/2014/main" id="{30BFE01A-53C5-4D3B-ACD9-ABD6FB05AD6A}"/>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179" name="Rectangle 178">
                <a:extLst>
                  <a:ext uri="{FF2B5EF4-FFF2-40B4-BE49-F238E27FC236}">
                    <a16:creationId xmlns:a16="http://schemas.microsoft.com/office/drawing/2014/main" id="{71509689-C281-4A57-BF5E-1D759476449F}"/>
                  </a:ext>
                </a:extLst>
              </p:cNvPr>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grpSp>
        <p:sp>
          <p:nvSpPr>
            <p:cNvPr id="177" name="TextBox 176">
              <a:extLst>
                <a:ext uri="{FF2B5EF4-FFF2-40B4-BE49-F238E27FC236}">
                  <a16:creationId xmlns:a16="http://schemas.microsoft.com/office/drawing/2014/main" id="{93456F0E-061B-4442-95FB-F94393333EB0}"/>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9393116" y="1451039"/>
            <a:ext cx="2417836" cy="5009252"/>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solidFill>
                  <a:effectLst/>
                  <a:uLnTx/>
                  <a:uFillTx/>
                  <a:latin typeface="Segoe UI"/>
                  <a:ea typeface="+mn-ea"/>
                  <a:cs typeface="Segoe UI Semilight" panose="020B0402040204020203"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9" y="4814377"/>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757380"/>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2" y="2707152"/>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4"/>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673761" y="1440647"/>
            <a:ext cx="8761848" cy="2083303"/>
            <a:chOff x="673761" y="1440647"/>
            <a:chExt cx="8761848"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5"/>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9" y="2445078"/>
              <a:ext cx="1251270" cy="14485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1233239" y="2956790"/>
            <a:ext cx="7635039" cy="1098224"/>
            <a:chOff x="1233239" y="3442565"/>
            <a:chExt cx="7635039" cy="1098224"/>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1089062"/>
              <a:chOff x="1084377" y="3607592"/>
              <a:chExt cx="141193" cy="1089062"/>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6"/>
                <a:ext cx="0" cy="103528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1092710"/>
              <a:chOff x="1084377" y="3607592"/>
              <a:chExt cx="141193" cy="109271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1092710"/>
              <a:chOff x="1084377" y="3607592"/>
              <a:chExt cx="141193" cy="109271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1084857"/>
              <a:chOff x="1084377" y="3607592"/>
              <a:chExt cx="141193" cy="1084857"/>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6"/>
                <a:ext cx="0" cy="103108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1098224"/>
              <a:chOff x="1084377" y="3607592"/>
              <a:chExt cx="141193" cy="1098224"/>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1098224"/>
              <a:chOff x="1084377" y="3607592"/>
              <a:chExt cx="141193" cy="1098224"/>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1088233"/>
              <a:chOff x="1084377" y="3607592"/>
              <a:chExt cx="141193" cy="1088233"/>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6"/>
                <a:ext cx="0" cy="1034459"/>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a:t>
            </a: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 unified platform </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1223859" y="29399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105966215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14"/>
                                        </p:tgtEl>
                                        <p:attrNameLst>
                                          <p:attrName>ppt_x</p:attrName>
                                          <p:attrName>ppt_y</p:attrName>
                                        </p:attrNameLst>
                                      </p:cBhvr>
                                      <p:rCtr x="0" y="-9051"/>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6805030-89DE-4DBE-B655-53A086C6577C}"/>
              </a:ext>
            </a:extLst>
          </p:cNvPr>
          <p:cNvGrpSpPr/>
          <p:nvPr/>
        </p:nvGrpSpPr>
        <p:grpSpPr>
          <a:xfrm>
            <a:off x="756542" y="3969824"/>
            <a:ext cx="8747439" cy="2495656"/>
            <a:chOff x="473523" y="2957810"/>
            <a:chExt cx="8451537" cy="3077297"/>
          </a:xfrm>
        </p:grpSpPr>
        <p:grpSp>
          <p:nvGrpSpPr>
            <p:cNvPr id="176" name="Group 175">
              <a:extLst>
                <a:ext uri="{FF2B5EF4-FFF2-40B4-BE49-F238E27FC236}">
                  <a16:creationId xmlns:a16="http://schemas.microsoft.com/office/drawing/2014/main" id="{D6C9EC69-7C8F-4CEE-8824-F68E3DB2D18A}"/>
                </a:ext>
              </a:extLst>
            </p:cNvPr>
            <p:cNvGrpSpPr/>
            <p:nvPr/>
          </p:nvGrpSpPr>
          <p:grpSpPr>
            <a:xfrm>
              <a:off x="473523" y="2957810"/>
              <a:ext cx="8451537" cy="3077297"/>
              <a:chOff x="406549" y="3713240"/>
              <a:chExt cx="9325694" cy="3077297"/>
            </a:xfrm>
          </p:grpSpPr>
          <p:grpSp>
            <p:nvGrpSpPr>
              <p:cNvPr id="178" name="Group 177">
                <a:extLst>
                  <a:ext uri="{FF2B5EF4-FFF2-40B4-BE49-F238E27FC236}">
                    <a16:creationId xmlns:a16="http://schemas.microsoft.com/office/drawing/2014/main" id="{EF0DB2BF-7709-44FB-8937-44A24D4BD853}"/>
                  </a:ext>
                </a:extLst>
              </p:cNvPr>
              <p:cNvGrpSpPr/>
              <p:nvPr/>
            </p:nvGrpSpPr>
            <p:grpSpPr>
              <a:xfrm>
                <a:off x="406549" y="3713240"/>
                <a:ext cx="9311752" cy="3077297"/>
                <a:chOff x="474923" y="2957811"/>
                <a:chExt cx="9253607" cy="3077297"/>
              </a:xfrm>
            </p:grpSpPr>
            <p:sp>
              <p:nvSpPr>
                <p:cNvPr id="180" name="TextBox 179">
                  <a:extLst>
                    <a:ext uri="{FF2B5EF4-FFF2-40B4-BE49-F238E27FC236}">
                      <a16:creationId xmlns:a16="http://schemas.microsoft.com/office/drawing/2014/main" id="{1568CE68-DBBB-4EE4-B639-D7FD01CAAA26}"/>
                    </a:ext>
                  </a:extLst>
                </p:cNvPr>
                <p:cNvSpPr txBox="1"/>
                <p:nvPr/>
              </p:nvSpPr>
              <p:spPr>
                <a:xfrm>
                  <a:off x="474923" y="2957811"/>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81" name="TextBox 180">
                  <a:extLst>
                    <a:ext uri="{FF2B5EF4-FFF2-40B4-BE49-F238E27FC236}">
                      <a16:creationId xmlns:a16="http://schemas.microsoft.com/office/drawing/2014/main" id="{2452F784-41C8-4105-A6A4-3B6079D3FB59}"/>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82" name="TextBox 181">
                  <a:extLst>
                    <a:ext uri="{FF2B5EF4-FFF2-40B4-BE49-F238E27FC236}">
                      <a16:creationId xmlns:a16="http://schemas.microsoft.com/office/drawing/2014/main" id="{27A8CF27-80C2-49CD-BF33-C9AF1D377ACA}"/>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83" name="TextBox 182">
                  <a:extLst>
                    <a:ext uri="{FF2B5EF4-FFF2-40B4-BE49-F238E27FC236}">
                      <a16:creationId xmlns:a16="http://schemas.microsoft.com/office/drawing/2014/main" id="{263E4FBB-7B40-4FCD-BAC6-B3D7C9B9F3E7}"/>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84" name="TextBox 183">
                  <a:extLst>
                    <a:ext uri="{FF2B5EF4-FFF2-40B4-BE49-F238E27FC236}">
                      <a16:creationId xmlns:a16="http://schemas.microsoft.com/office/drawing/2014/main" id="{296243DA-E8DF-4B2D-9360-59ECC86AF798}"/>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184">
                  <a:extLst>
                    <a:ext uri="{FF2B5EF4-FFF2-40B4-BE49-F238E27FC236}">
                      <a16:creationId xmlns:a16="http://schemas.microsoft.com/office/drawing/2014/main" id="{30BFE01A-53C5-4D3B-ACD9-ABD6FB05AD6A}"/>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179" name="Rectangle 178">
                <a:extLst>
                  <a:ext uri="{FF2B5EF4-FFF2-40B4-BE49-F238E27FC236}">
                    <a16:creationId xmlns:a16="http://schemas.microsoft.com/office/drawing/2014/main" id="{71509689-C281-4A57-BF5E-1D759476449F}"/>
                  </a:ext>
                </a:extLst>
              </p:cNvPr>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grpSp>
        <p:sp>
          <p:nvSpPr>
            <p:cNvPr id="177" name="TextBox 176">
              <a:extLst>
                <a:ext uri="{FF2B5EF4-FFF2-40B4-BE49-F238E27FC236}">
                  <a16:creationId xmlns:a16="http://schemas.microsoft.com/office/drawing/2014/main" id="{93456F0E-061B-4442-95FB-F94393333EB0}"/>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9393116" y="1451039"/>
            <a:ext cx="2417836" cy="5009252"/>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solidFill>
                  <a:effectLst/>
                  <a:uLnTx/>
                  <a:uFillTx/>
                  <a:latin typeface="Segoe UI"/>
                  <a:ea typeface="+mn-ea"/>
                  <a:cs typeface="Segoe UI Semilight" panose="020B0402040204020203"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9" y="4814377"/>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757380"/>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2" y="2707152"/>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4"/>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654994" y="1440647"/>
            <a:ext cx="8780615" cy="2083303"/>
            <a:chOff x="654994" y="1440647"/>
            <a:chExt cx="8780615"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5"/>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9" y="2445078"/>
              <a:ext cx="1251270" cy="14485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942926" y="2622486"/>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450582" y="2630980"/>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660633" y="2641523"/>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903769" y="2606191"/>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172804" y="2613689"/>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1233239" y="3442565"/>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Standard</a:t>
            </a: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 unified platform </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1223859" y="34352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173491254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14"/>
                                        </p:tgtEl>
                                        <p:attrNameLst>
                                          <p:attrName>ppt_x</p:attrName>
                                          <p:attrName>ppt_y</p:attrName>
                                        </p:attrNameLst>
                                      </p:cBhvr>
                                      <p:rCtr x="0" y="-9051"/>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2"/>
          <p:cNvSpPr>
            <a:spLocks noGrp="1"/>
          </p:cNvSpPr>
          <p:nvPr>
            <p:ph type="title" idx="4294967295"/>
          </p:nvPr>
        </p:nvSpPr>
        <p:spPr>
          <a:xfrm>
            <a:off x="392340" y="234184"/>
            <a:ext cx="10345738" cy="900113"/>
          </a:xfrm>
        </p:spPr>
        <p:txBody>
          <a:bodyPr/>
          <a:lstStyle/>
          <a:p>
            <a:r>
              <a:rPr lang="en-US">
                <a:solidFill>
                  <a:schemeClr val="tx1"/>
                </a:solidFill>
              </a:rPr>
              <a:t>.NET ecosystem momentum</a:t>
            </a:r>
          </a:p>
        </p:txBody>
      </p:sp>
      <p:sp>
        <p:nvSpPr>
          <p:cNvPr id="46" name="3 arrow"/>
          <p:cNvSpPr/>
          <p:nvPr/>
        </p:nvSpPr>
        <p:spPr bwMode="auto">
          <a:xfrm>
            <a:off x="0" y="1413105"/>
            <a:ext cx="12192000" cy="4482124"/>
          </a:xfrm>
          <a:prstGeom prst="rect">
            <a:avLst/>
          </a:prstGeom>
          <a:solidFill>
            <a:schemeClr val="accent1"/>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defTabSz="895859" fontAlgn="base">
              <a:lnSpc>
                <a:spcPct val="90000"/>
              </a:lnSpc>
              <a:spcBef>
                <a:spcPct val="0"/>
              </a:spcBef>
              <a:spcAft>
                <a:spcPct val="0"/>
              </a:spcAft>
            </a:pPr>
            <a:endParaRPr lang="en-US" sz="3137" kern="0">
              <a:gradFill>
                <a:gsLst>
                  <a:gs pos="9583">
                    <a:srgbClr val="FFFFFF"/>
                  </a:gs>
                  <a:gs pos="24000">
                    <a:srgbClr val="FFFFFF"/>
                  </a:gs>
                </a:gsLst>
                <a:lin ang="5400000" scaled="0"/>
              </a:gradFill>
              <a:latin typeface="Segoe UI Light"/>
              <a:ea typeface="ＭＳ Ｐゴシック" charset="0"/>
            </a:endParaRPr>
          </a:p>
        </p:txBody>
      </p:sp>
      <p:cxnSp>
        <p:nvCxnSpPr>
          <p:cNvPr id="10" name="Straight Connector 9"/>
          <p:cNvCxnSpPr/>
          <p:nvPr/>
        </p:nvCxnSpPr>
        <p:spPr>
          <a:xfrm>
            <a:off x="4131440" y="1383838"/>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1383838"/>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3624900"/>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A757BC7-2C36-4CD8-8407-25BDC845976B}"/>
              </a:ext>
            </a:extLst>
          </p:cNvPr>
          <p:cNvGrpSpPr/>
          <p:nvPr/>
        </p:nvGrpSpPr>
        <p:grpSpPr>
          <a:xfrm>
            <a:off x="8195439" y="1383838"/>
            <a:ext cx="4146450" cy="2093358"/>
            <a:chOff x="8195439" y="1383838"/>
            <a:chExt cx="4146450" cy="2093358"/>
          </a:xfrm>
        </p:grpSpPr>
        <p:pic>
          <p:nvPicPr>
            <p:cNvPr id="9" name="Picture 8" descr="A picture containing drawing&#10;&#10;Description automatically generated">
              <a:extLst>
                <a:ext uri="{FF2B5EF4-FFF2-40B4-BE49-F238E27FC236}">
                  <a16:creationId xmlns:a16="http://schemas.microsoft.com/office/drawing/2014/main" id="{84F24BA0-986C-4E8F-BBCA-16DF3A7C1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833" y="2841713"/>
              <a:ext cx="597685" cy="597685"/>
            </a:xfrm>
            <a:prstGeom prst="rect">
              <a:avLst/>
            </a:prstGeom>
          </p:spPr>
        </p:pic>
        <p:grpSp>
          <p:nvGrpSpPr>
            <p:cNvPr id="14" name="Group 13"/>
            <p:cNvGrpSpPr/>
            <p:nvPr/>
          </p:nvGrpSpPr>
          <p:grpSpPr>
            <a:xfrm>
              <a:off x="8195439" y="1383838"/>
              <a:ext cx="4146450" cy="2093358"/>
              <a:chOff x="8290983" y="2124076"/>
              <a:chExt cx="5972239" cy="2135334"/>
            </a:xfrm>
          </p:grpSpPr>
          <p:sp>
            <p:nvSpPr>
              <p:cNvPr id="26" name="Rectangle 25"/>
              <p:cNvSpPr/>
              <p:nvPr/>
            </p:nvSpPr>
            <p:spPr>
              <a:xfrm>
                <a:off x="8290983" y="2124076"/>
                <a:ext cx="5972239" cy="1754245"/>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30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Highest velocity OSS projects</a:t>
                </a:r>
              </a:p>
            </p:txBody>
          </p:sp>
          <p:sp>
            <p:nvSpPr>
              <p:cNvPr id="15" name="Title 2"/>
              <p:cNvSpPr txBox="1">
                <a:spLocks/>
              </p:cNvSpPr>
              <p:nvPr/>
            </p:nvSpPr>
            <p:spPr>
              <a:xfrm>
                <a:off x="8918176" y="3713140"/>
                <a:ext cx="3571710" cy="546270"/>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600">
                    <a:gradFill>
                      <a:gsLst>
                        <a:gs pos="74074">
                          <a:srgbClr val="FFFFFF"/>
                        </a:gs>
                        <a:gs pos="65741">
                          <a:srgbClr val="FFFFFF"/>
                        </a:gs>
                      </a:gsLst>
                      <a:lin ang="5400000" scaled="1"/>
                    </a:gradFill>
                    <a:ea typeface="ＭＳ Ｐゴシック" charset="0"/>
                    <a:sym typeface="Wingdings" panose="05000000000000000000" pitchFamily="2" charset="2"/>
                  </a:rPr>
                  <a:t>github.com/dotnet</a:t>
                </a:r>
                <a:br>
                  <a:rPr lang="en-US" sz="1600">
                    <a:gradFill>
                      <a:gsLst>
                        <a:gs pos="74074">
                          <a:srgbClr val="FFFFFF"/>
                        </a:gs>
                        <a:gs pos="65741">
                          <a:srgbClr val="FFFFFF"/>
                        </a:gs>
                      </a:gsLst>
                      <a:lin ang="5400000" scaled="1"/>
                    </a:gradFill>
                    <a:ea typeface="ＭＳ Ｐゴシック" charset="0"/>
                    <a:sym typeface="Wingdings" panose="05000000000000000000" pitchFamily="2" charset="2"/>
                  </a:rPr>
                </a:br>
                <a:r>
                  <a:rPr lang="en-US" sz="1600">
                    <a:gradFill>
                      <a:gsLst>
                        <a:gs pos="74074">
                          <a:srgbClr val="FFFFFF"/>
                        </a:gs>
                        <a:gs pos="65741">
                          <a:srgbClr val="FFFFFF"/>
                        </a:gs>
                      </a:gsLst>
                      <a:lin ang="5400000" scaled="1"/>
                    </a:gradFill>
                    <a:ea typeface="ＭＳ Ｐゴシック" charset="0"/>
                    <a:sym typeface="Wingdings" panose="05000000000000000000" pitchFamily="2" charset="2"/>
                  </a:rPr>
                  <a:t>github.com/</a:t>
                </a:r>
                <a:r>
                  <a:rPr lang="en-US" sz="1600" err="1">
                    <a:gradFill>
                      <a:gsLst>
                        <a:gs pos="74074">
                          <a:srgbClr val="FFFFFF"/>
                        </a:gs>
                        <a:gs pos="65741">
                          <a:srgbClr val="FFFFFF"/>
                        </a:gs>
                      </a:gsLst>
                      <a:lin ang="5400000" scaled="1"/>
                    </a:gradFill>
                    <a:ea typeface="ＭＳ Ｐゴシック" charset="0"/>
                    <a:sym typeface="Wingdings" panose="05000000000000000000" pitchFamily="2" charset="2"/>
                  </a:rPr>
                  <a:t>aspnet</a:t>
                </a:r>
                <a:endParaRPr lang="en-US" sz="1600">
                  <a:gradFill>
                    <a:gsLst>
                      <a:gs pos="74074">
                        <a:srgbClr val="FFFFFF"/>
                      </a:gs>
                      <a:gs pos="65741">
                        <a:srgbClr val="FFFFFF"/>
                      </a:gs>
                    </a:gsLst>
                    <a:lin ang="5400000" scaled="1"/>
                  </a:gradFill>
                  <a:ea typeface="ＭＳ Ｐゴシック" charset="0"/>
                  <a:sym typeface="Wingdings" panose="05000000000000000000" pitchFamily="2" charset="2"/>
                </a:endParaRPr>
              </a:p>
            </p:txBody>
          </p:sp>
        </p:grpSp>
      </p:grpSp>
      <p:grpSp>
        <p:nvGrpSpPr>
          <p:cNvPr id="20" name="Group 19"/>
          <p:cNvGrpSpPr/>
          <p:nvPr/>
        </p:nvGrpSpPr>
        <p:grpSpPr>
          <a:xfrm>
            <a:off x="8195439" y="3624902"/>
            <a:ext cx="5085279" cy="2345572"/>
            <a:chOff x="8290982" y="4410076"/>
            <a:chExt cx="5187249" cy="2392604"/>
          </a:xfrm>
        </p:grpSpPr>
        <p:sp>
          <p:nvSpPr>
            <p:cNvPr id="45" name="Rectangle 44"/>
            <p:cNvSpPr/>
            <p:nvPr/>
          </p:nvSpPr>
          <p:spPr>
            <a:xfrm>
              <a:off x="8290982" y="4410076"/>
              <a:ext cx="5187249" cy="2392604"/>
            </a:xfrm>
            <a:prstGeom prst="rect">
              <a:avLst/>
            </a:prstGeom>
          </p:spPr>
          <p:txBody>
            <a:bodyPr wrap="square" lIns="448212" tIns="448212" rIns="448212" bIns="448212">
              <a:spAutoFit/>
            </a:bodyPr>
            <a:lstStyle/>
            <a:p>
              <a:pPr marL="0" lvl="1" defTabSz="1218365" fontAlgn="base">
                <a:lnSpc>
                  <a:spcPct val="90000"/>
                </a:lnSpc>
                <a:spcAft>
                  <a:spcPct val="0"/>
                </a:spcAft>
              </a:pPr>
              <a:r>
                <a:rPr lang="en-US" sz="4000" kern="0">
                  <a:gradFill>
                    <a:gsLst>
                      <a:gs pos="92593">
                        <a:srgbClr val="FFFFFF"/>
                      </a:gs>
                      <a:gs pos="65741">
                        <a:srgbClr val="FFFFFF"/>
                      </a:gs>
                    </a:gsLst>
                    <a:lin ang="5400000" scaled="1"/>
                  </a:gradFill>
                  <a:latin typeface="+mj-lt"/>
                  <a:ea typeface="Segoe UI" pitchFamily="34" charset="0"/>
                  <a:cs typeface="Segoe UI" pitchFamily="34" charset="0"/>
                </a:rPr>
                <a:t>40%</a:t>
              </a:r>
            </a:p>
            <a:p>
              <a:pPr marL="0" lvl="1" defTabSz="1218365" fontAlgn="base">
                <a:lnSpc>
                  <a:spcPct val="90000"/>
                </a:lnSpc>
                <a:spcAft>
                  <a:spcPct val="0"/>
                </a:spcAft>
              </a:pPr>
              <a:r>
                <a:rPr lang="en-US" sz="2000" kern="0">
                  <a:gradFill>
                    <a:gsLst>
                      <a:gs pos="92593">
                        <a:srgbClr val="FFFFFF"/>
                      </a:gs>
                      <a:gs pos="65741">
                        <a:srgbClr val="FFFFFF"/>
                      </a:gs>
                    </a:gsLst>
                    <a:lin ang="5400000" scaled="1"/>
                  </a:gradFill>
                  <a:ea typeface="Segoe UI" pitchFamily="34" charset="0"/>
                  <a:cs typeface="Segoe UI" pitchFamily="34" charset="0"/>
                </a:rPr>
                <a:t>New to .NET are students</a:t>
              </a:r>
            </a:p>
            <a:p>
              <a:pPr marL="0" lvl="1" defTabSz="1218365" fontAlgn="base">
                <a:lnSpc>
                  <a:spcPct val="90000"/>
                </a:lnSpc>
                <a:spcAft>
                  <a:spcPct val="0"/>
                </a:spcAft>
              </a:pPr>
              <a:endParaRPr lang="en-US" sz="4000" kern="0">
                <a:gradFill>
                  <a:gsLst>
                    <a:gs pos="92593">
                      <a:srgbClr val="FFFFFF"/>
                    </a:gs>
                    <a:gs pos="65741">
                      <a:srgbClr val="FFFFFF"/>
                    </a:gs>
                  </a:gsLst>
                  <a:lin ang="5400000" scaled="1"/>
                </a:gradFill>
                <a:latin typeface="+mj-lt"/>
                <a:ea typeface="Segoe UI" pitchFamily="34" charset="0"/>
                <a:cs typeface="Segoe UI" pitchFamily="34" charset="0"/>
              </a:endParaRPr>
            </a:p>
          </p:txBody>
        </p:sp>
        <p:sp>
          <p:nvSpPr>
            <p:cNvPr id="41" name="Title 2"/>
            <p:cNvSpPr txBox="1">
              <a:spLocks/>
            </p:cNvSpPr>
            <p:nvPr/>
          </p:nvSpPr>
          <p:spPr>
            <a:xfrm>
              <a:off x="8644406" y="6068687"/>
              <a:ext cx="3229470" cy="320227"/>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600">
                  <a:gradFill>
                    <a:gsLst>
                      <a:gs pos="74074">
                        <a:srgbClr val="FFFFFF"/>
                      </a:gs>
                      <a:gs pos="65741">
                        <a:srgbClr val="FFFFFF"/>
                      </a:gs>
                    </a:gsLst>
                    <a:lin ang="5400000" scaled="1"/>
                  </a:gradFill>
                  <a:ea typeface="ＭＳ Ｐゴシック" charset="0"/>
                  <a:sym typeface="Wingdings" panose="05000000000000000000" pitchFamily="2" charset="2"/>
                </a:rPr>
                <a:t>dot.net download survey</a:t>
              </a:r>
            </a:p>
          </p:txBody>
        </p:sp>
      </p:grpSp>
      <p:grpSp>
        <p:nvGrpSpPr>
          <p:cNvPr id="8" name="Group 7">
            <a:extLst>
              <a:ext uri="{FF2B5EF4-FFF2-40B4-BE49-F238E27FC236}">
                <a16:creationId xmlns:a16="http://schemas.microsoft.com/office/drawing/2014/main" id="{513DB3A8-7102-4153-9CDF-1C33CC063270}"/>
              </a:ext>
            </a:extLst>
          </p:cNvPr>
          <p:cNvGrpSpPr/>
          <p:nvPr/>
        </p:nvGrpSpPr>
        <p:grpSpPr>
          <a:xfrm>
            <a:off x="4131440" y="3624899"/>
            <a:ext cx="4714439" cy="2348163"/>
            <a:chOff x="4131440" y="3624899"/>
            <a:chExt cx="4714439" cy="2348163"/>
          </a:xfrm>
        </p:grpSpPr>
        <p:pic>
          <p:nvPicPr>
            <p:cNvPr id="4" name="Graphic 3">
              <a:extLst>
                <a:ext uri="{FF2B5EF4-FFF2-40B4-BE49-F238E27FC236}">
                  <a16:creationId xmlns:a16="http://schemas.microsoft.com/office/drawing/2014/main" id="{70F50667-4557-4785-BDB5-D644B9EB8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4759" y="5042502"/>
              <a:ext cx="1861120" cy="930560"/>
            </a:xfrm>
            <a:prstGeom prst="rect">
              <a:avLst/>
            </a:prstGeom>
          </p:spPr>
        </p:pic>
        <p:grpSp>
          <p:nvGrpSpPr>
            <p:cNvPr id="21" name="Group 20"/>
            <p:cNvGrpSpPr/>
            <p:nvPr/>
          </p:nvGrpSpPr>
          <p:grpSpPr>
            <a:xfrm>
              <a:off x="4131440" y="3624899"/>
              <a:ext cx="3259584" cy="1962611"/>
              <a:chOff x="4145491" y="4410076"/>
              <a:chExt cx="3324945" cy="2001966"/>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7x</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Faster than Node.js</a:t>
                </a:r>
              </a:p>
            </p:txBody>
          </p:sp>
          <p:sp>
            <p:nvSpPr>
              <p:cNvPr id="37" name="Rectangle 36"/>
              <p:cNvSpPr/>
              <p:nvPr/>
            </p:nvSpPr>
            <p:spPr>
              <a:xfrm>
                <a:off x="4468160" y="6035304"/>
                <a:ext cx="3002276" cy="376738"/>
              </a:xfrm>
              <a:prstGeom prst="rect">
                <a:avLst/>
              </a:prstGeom>
            </p:spPr>
            <p:txBody>
              <a:bodyPr wrap="square" anchor="ctr" anchorCtr="0">
                <a:spAutoFit/>
              </a:bodyPr>
              <a:lstStyle/>
              <a:p>
                <a:pPr defTabSz="914225">
                  <a:lnSpc>
                    <a:spcPct val="90000"/>
                  </a:lnSpc>
                </a:pPr>
                <a:r>
                  <a:rPr lang="en-US" sz="2000" kern="0">
                    <a:gradFill>
                      <a:gsLst>
                        <a:gs pos="74074">
                          <a:srgbClr val="FFFFFF"/>
                        </a:gs>
                        <a:gs pos="65741">
                          <a:srgbClr val="FFFFFF"/>
                        </a:gs>
                      </a:gsLst>
                      <a:lin ang="5400000" scaled="1"/>
                    </a:gradFill>
                    <a:latin typeface="Segoe UI Semibold" panose="020B0702040204020203" pitchFamily="34" charset="0"/>
                    <a:ea typeface="ＭＳ Ｐゴシック" charset="0"/>
                    <a:cs typeface="Segoe UI Semibold" panose="020B0702040204020203" pitchFamily="34" charset="0"/>
                  </a:rPr>
                  <a:t>ASP.NET Core</a:t>
                </a:r>
              </a:p>
            </p:txBody>
          </p:sp>
        </p:grpSp>
      </p:grpSp>
      <p:grpSp>
        <p:nvGrpSpPr>
          <p:cNvPr id="22" name="Group 21"/>
          <p:cNvGrpSpPr/>
          <p:nvPr/>
        </p:nvGrpSpPr>
        <p:grpSpPr>
          <a:xfrm>
            <a:off x="67440" y="3624900"/>
            <a:ext cx="3632687" cy="1931340"/>
            <a:chOff x="-1" y="4410076"/>
            <a:chExt cx="3705529" cy="1970067"/>
          </a:xfrm>
        </p:grpSpPr>
        <p:sp>
          <p:nvSpPr>
            <p:cNvPr id="43" name="Rectangle 42"/>
            <p:cNvSpPr/>
            <p:nvPr/>
          </p:nvSpPr>
          <p:spPr>
            <a:xfrm>
              <a:off x="-1" y="4410076"/>
              <a:ext cx="3271398" cy="1754245"/>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5</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Language on GitHub</a:t>
              </a:r>
            </a:p>
          </p:txBody>
        </p:sp>
        <p:sp>
          <p:nvSpPr>
            <p:cNvPr id="47" name="Title 2"/>
            <p:cNvSpPr txBox="1">
              <a:spLocks/>
            </p:cNvSpPr>
            <p:nvPr/>
          </p:nvSpPr>
          <p:spPr>
            <a:xfrm>
              <a:off x="383091" y="5897465"/>
              <a:ext cx="2205535" cy="433249"/>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2400">
                  <a:gradFill>
                    <a:gsLst>
                      <a:gs pos="74074">
                        <a:srgbClr val="FFFFFF"/>
                      </a:gs>
                      <a:gs pos="65741">
                        <a:srgbClr val="FFFFFF"/>
                      </a:gs>
                    </a:gsLst>
                    <a:lin ang="5400000" scaled="1"/>
                  </a:gradFill>
                  <a:ea typeface="ＭＳ Ｐゴシック" charset="0"/>
                  <a:sym typeface="Wingdings" panose="05000000000000000000" pitchFamily="2" charset="2"/>
                </a:rPr>
                <a:t>C#</a:t>
              </a:r>
            </a:p>
          </p:txBody>
        </p:sp>
        <p:pic>
          <p:nvPicPr>
            <p:cNvPr id="2050" name="Picture 2" descr="https://cdn4.iconfinder.com/data/icons/iconsimple-logotypes/512/github-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413" y="5778028"/>
              <a:ext cx="602115" cy="6021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22F95D6-AA50-4D7A-8618-30E3B48E793D}"/>
              </a:ext>
            </a:extLst>
          </p:cNvPr>
          <p:cNvGrpSpPr/>
          <p:nvPr/>
        </p:nvGrpSpPr>
        <p:grpSpPr>
          <a:xfrm>
            <a:off x="4131438" y="1383838"/>
            <a:ext cx="4046789" cy="2052887"/>
            <a:chOff x="4131438" y="1383838"/>
            <a:chExt cx="4046789" cy="2052887"/>
          </a:xfrm>
        </p:grpSpPr>
        <p:sp>
          <p:nvSpPr>
            <p:cNvPr id="44" name="Rectangle 43"/>
            <p:cNvSpPr/>
            <p:nvPr/>
          </p:nvSpPr>
          <p:spPr>
            <a:xfrm>
              <a:off x="4131438" y="1383838"/>
              <a:ext cx="4046789" cy="199130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#1 Most Loved </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Framework</a:t>
              </a:r>
            </a:p>
            <a:p>
              <a:pPr defTabSz="1218365" fontAlgn="base">
                <a:lnSpc>
                  <a:spcPct val="90000"/>
                </a:lnSpc>
                <a:spcBef>
                  <a:spcPct val="0"/>
                </a:spcBef>
                <a:spcAft>
                  <a:spcPct val="0"/>
                </a:spcAft>
              </a:pPr>
              <a:endParaRPr lang="en-US" sz="1961" kern="0">
                <a:gradFill>
                  <a:gsLst>
                    <a:gs pos="92593">
                      <a:srgbClr val="FFFFFF"/>
                    </a:gs>
                    <a:gs pos="65741">
                      <a:srgbClr val="FFFFFF"/>
                    </a:gs>
                  </a:gsLst>
                  <a:lin ang="5400000" scaled="1"/>
                </a:gradFill>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61684C3F-D6D8-4EA2-B9D8-CFB8D9A62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7576" y="2982135"/>
              <a:ext cx="1787009" cy="454590"/>
            </a:xfrm>
            <a:prstGeom prst="rect">
              <a:avLst/>
            </a:prstGeom>
          </p:spPr>
        </p:pic>
        <p:sp>
          <p:nvSpPr>
            <p:cNvPr id="31" name="Rectangle 30">
              <a:extLst>
                <a:ext uri="{FF2B5EF4-FFF2-40B4-BE49-F238E27FC236}">
                  <a16:creationId xmlns:a16="http://schemas.microsoft.com/office/drawing/2014/main" id="{BAEE2FDF-3580-4224-A34B-7A964A030B61}"/>
                </a:ext>
              </a:extLst>
            </p:cNvPr>
            <p:cNvSpPr/>
            <p:nvPr/>
          </p:nvSpPr>
          <p:spPr>
            <a:xfrm>
              <a:off x="4454501" y="3061709"/>
              <a:ext cx="2943258" cy="369332"/>
            </a:xfrm>
            <a:prstGeom prst="rect">
              <a:avLst/>
            </a:prstGeom>
          </p:spPr>
          <p:txBody>
            <a:bodyPr wrap="square" anchor="ctr" anchorCtr="0">
              <a:spAutoFit/>
            </a:bodyPr>
            <a:lstStyle/>
            <a:p>
              <a:pPr defTabSz="914225">
                <a:lnSpc>
                  <a:spcPct val="90000"/>
                </a:lnSpc>
              </a:pPr>
              <a:r>
                <a:rPr lang="en-US" sz="2000" kern="0">
                  <a:gradFill>
                    <a:gsLst>
                      <a:gs pos="74074">
                        <a:srgbClr val="FFFFFF"/>
                      </a:gs>
                      <a:gs pos="65741">
                        <a:srgbClr val="FFFFFF"/>
                      </a:gs>
                    </a:gsLst>
                    <a:lin ang="5400000" scaled="1"/>
                  </a:gradFill>
                  <a:latin typeface="Segoe UI Semibold" panose="020B0702040204020203" pitchFamily="34" charset="0"/>
                  <a:ea typeface="ＭＳ Ｐゴシック" charset="0"/>
                  <a:cs typeface="Segoe UI Semibold" panose="020B0702040204020203" pitchFamily="34" charset="0"/>
                </a:rPr>
                <a:t>.NET Core</a:t>
              </a:r>
            </a:p>
          </p:txBody>
        </p:sp>
      </p:grpSp>
      <p:grpSp>
        <p:nvGrpSpPr>
          <p:cNvPr id="2" name="Group 1">
            <a:extLst>
              <a:ext uri="{FF2B5EF4-FFF2-40B4-BE49-F238E27FC236}">
                <a16:creationId xmlns:a16="http://schemas.microsoft.com/office/drawing/2014/main" id="{1215C549-38C8-4AF4-AA7E-EF31AA394067}"/>
              </a:ext>
            </a:extLst>
          </p:cNvPr>
          <p:cNvGrpSpPr/>
          <p:nvPr/>
        </p:nvGrpSpPr>
        <p:grpSpPr>
          <a:xfrm>
            <a:off x="67439" y="1383838"/>
            <a:ext cx="4047102" cy="2019503"/>
            <a:chOff x="67439" y="1383838"/>
            <a:chExt cx="4047102" cy="2019503"/>
          </a:xfrm>
        </p:grpSpPr>
        <p:sp>
          <p:nvSpPr>
            <p:cNvPr id="24" name="Rectangle 23"/>
            <p:cNvSpPr/>
            <p:nvPr/>
          </p:nvSpPr>
          <p:spPr>
            <a:xfrm>
              <a:off x="67439" y="1383838"/>
              <a:ext cx="4047102" cy="1719760"/>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&gt;1M</a:t>
              </a:r>
              <a:b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b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Core developers</a:t>
              </a:r>
            </a:p>
          </p:txBody>
        </p:sp>
        <p:sp>
          <p:nvSpPr>
            <p:cNvPr id="33" name="Title 2">
              <a:extLst>
                <a:ext uri="{FF2B5EF4-FFF2-40B4-BE49-F238E27FC236}">
                  <a16:creationId xmlns:a16="http://schemas.microsoft.com/office/drawing/2014/main" id="{36E08231-830E-420C-A2C9-3809D53ED005}"/>
                </a:ext>
              </a:extLst>
            </p:cNvPr>
            <p:cNvSpPr txBox="1">
              <a:spLocks/>
            </p:cNvSpPr>
            <p:nvPr/>
          </p:nvSpPr>
          <p:spPr>
            <a:xfrm>
              <a:off x="468630" y="3089409"/>
              <a:ext cx="3165986" cy="3139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600">
                  <a:gradFill>
                    <a:gsLst>
                      <a:gs pos="74074">
                        <a:srgbClr val="FFFFFF"/>
                      </a:gs>
                      <a:gs pos="65741">
                        <a:srgbClr val="FFFFFF"/>
                      </a:gs>
                    </a:gsLst>
                    <a:lin ang="5400000" scaled="1"/>
                  </a:gradFill>
                  <a:ea typeface="ＭＳ Ｐゴシック" charset="0"/>
                  <a:sym typeface="Wingdings" panose="05000000000000000000" pitchFamily="2" charset="2"/>
                </a:rPr>
                <a:t>in Visual Studio</a:t>
              </a:r>
            </a:p>
          </p:txBody>
        </p:sp>
      </p:grpSp>
      <p:pic>
        <p:nvPicPr>
          <p:cNvPr id="11" name="Picture 10">
            <a:extLst>
              <a:ext uri="{FF2B5EF4-FFF2-40B4-BE49-F238E27FC236}">
                <a16:creationId xmlns:a16="http://schemas.microsoft.com/office/drawing/2014/main" id="{BDF509D4-B7EA-4713-8D23-288A8A751A9F}"/>
              </a:ext>
            </a:extLst>
          </p:cNvPr>
          <p:cNvPicPr>
            <a:picLocks noChangeAspect="1"/>
          </p:cNvPicPr>
          <p:nvPr/>
        </p:nvPicPr>
        <p:blipFill>
          <a:blip r:embed="rId9"/>
          <a:stretch>
            <a:fillRect/>
          </a:stretch>
        </p:blipFill>
        <p:spPr>
          <a:xfrm>
            <a:off x="786525" y="115803"/>
            <a:ext cx="10544307" cy="6187253"/>
          </a:xfrm>
          <a:prstGeom prst="rect">
            <a:avLst/>
          </a:prstGeom>
        </p:spPr>
      </p:pic>
    </p:spTree>
    <p:extLst>
      <p:ext uri="{BB962C8B-B14F-4D97-AF65-F5344CB8AC3E}">
        <p14:creationId xmlns:p14="http://schemas.microsoft.com/office/powerpoint/2010/main" val="145334556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35" presetClass="path" presetSubtype="0" accel="50000" decel="50000" fill="hold" nodeType="withEffect">
                                  <p:stCondLst>
                                    <p:cond delay="0"/>
                                  </p:stCondLst>
                                  <p:childTnLst>
                                    <p:animMotion origin="layout" path="M 0.03698 -4.07407E-6 L 1.875E-6 -4.07407E-6 " pathEditMode="relative" rAng="0" ptsTypes="AA">
                                      <p:cBhvr>
                                        <p:cTn id="13" dur="800" fill="hold"/>
                                        <p:tgtEl>
                                          <p:spTgt spid="2"/>
                                        </p:tgtEl>
                                        <p:attrNameLst>
                                          <p:attrName>ppt_x</p:attrName>
                                          <p:attrName>ppt_y</p:attrName>
                                        </p:attrNameLst>
                                      </p:cBhvr>
                                      <p:rCtr x="-2044" y="0"/>
                                    </p:animMotion>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accel="50000" decel="50000" fill="hold" nodeType="withEffect">
                                  <p:stCondLst>
                                    <p:cond delay="0"/>
                                  </p:stCondLst>
                                  <p:childTnLst>
                                    <p:animMotion origin="layout" path="M 0.04258 1.11111E-6 L 2.29167E-6 1.11111E-6 " pathEditMode="relative" rAng="0" ptsTypes="AA">
                                      <p:cBhvr>
                                        <p:cTn id="18" dur="800" fill="hold"/>
                                        <p:tgtEl>
                                          <p:spTgt spid="3"/>
                                        </p:tgtEl>
                                        <p:attrNameLst>
                                          <p:attrName>ppt_x</p:attrName>
                                          <p:attrName>ppt_y</p:attrName>
                                        </p:attrNameLst>
                                      </p:cBhvr>
                                      <p:rCtr x="-2135" y="0"/>
                                    </p:animMotion>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6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35" presetClass="path" presetSubtype="0" accel="50000" decel="50000" fill="hold" nodeType="withEffect">
                                  <p:stCondLst>
                                    <p:cond delay="0"/>
                                  </p:stCondLst>
                                  <p:childTnLst>
                                    <p:animMotion origin="layout" path="M 0.03828 1.85185E-6 L 2.5E-6 1.85185E-6 " pathEditMode="relative" rAng="0" ptsTypes="AA">
                                      <p:cBhvr>
                                        <p:cTn id="26" dur="800" fill="hold"/>
                                        <p:tgtEl>
                                          <p:spTgt spid="7"/>
                                        </p:tgtEl>
                                        <p:attrNameLst>
                                          <p:attrName>ppt_x</p:attrName>
                                          <p:attrName>ppt_y</p:attrName>
                                        </p:attrNameLst>
                                      </p:cBhvr>
                                      <p:rCtr x="-1914" y="0"/>
                                    </p:animMotion>
                                  </p:childTnLst>
                                </p:cTn>
                              </p:par>
                              <p:par>
                                <p:cTn id="27" presetID="22" presetClass="entr" presetSubtype="1"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up)">
                                      <p:cBhvr>
                                        <p:cTn id="29" dur="600"/>
                                        <p:tgtEl>
                                          <p:spTgt spid="54"/>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63" presetClass="path" presetSubtype="0" decel="100000" fill="hold" nodeType="withEffect">
                                  <p:stCondLst>
                                    <p:cond delay="0"/>
                                  </p:stCondLst>
                                  <p:childTnLst>
                                    <p:animMotion origin="layout" path="M 2.91667E-6 -2.96296E-6 L 0.04622 -2.96296E-6 " pathEditMode="relative" rAng="0" ptsTypes="AA">
                                      <p:cBhvr>
                                        <p:cTn id="34" dur="800" spd="-100000" fill="hold"/>
                                        <p:tgtEl>
                                          <p:spTgt spid="22"/>
                                        </p:tgtEl>
                                        <p:attrNameLst>
                                          <p:attrName>ppt_x</p:attrName>
                                          <p:attrName>ppt_y</p:attrName>
                                        </p:attrNameLst>
                                      </p:cBhvr>
                                      <p:rCtr x="2305" y="0"/>
                                    </p:animMotion>
                                  </p:childTnLst>
                                </p:cTn>
                              </p:par>
                              <p:par>
                                <p:cTn id="35" presetID="22" presetClass="entr" presetSubtype="8"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8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63" presetClass="path" presetSubtype="0" decel="100000" fill="hold" nodeType="withEffect">
                                  <p:stCondLst>
                                    <p:cond delay="0"/>
                                  </p:stCondLst>
                                  <p:childTnLst>
                                    <p:animMotion origin="layout" path="M 8.33333E-7 2.96296E-6 L 0.0487 2.96296E-6 " pathEditMode="relative" rAng="0" ptsTypes="AA">
                                      <p:cBhvr>
                                        <p:cTn id="42" dur="800" spd="-100000" fill="hold"/>
                                        <p:tgtEl>
                                          <p:spTgt spid="20"/>
                                        </p:tgtEl>
                                        <p:attrNameLst>
                                          <p:attrName>ppt_x</p:attrName>
                                          <p:attrName>ppt_y</p:attrName>
                                        </p:attrNameLst>
                                      </p:cBhvr>
                                      <p:rCtr x="2435" y="0"/>
                                    </p:animMotion>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35" presetClass="path" presetSubtype="0" accel="50000" decel="50000" fill="hold" nodeType="withEffect">
                                  <p:stCondLst>
                                    <p:cond delay="0"/>
                                  </p:stCondLst>
                                  <p:childTnLst>
                                    <p:animMotion origin="layout" path="M 0.04076 1.48148E-6 L -1.45833E-6 1.48148E-6 " pathEditMode="relative" rAng="0" ptsTypes="AA">
                                      <p:cBhvr>
                                        <p:cTn id="47" dur="800" fill="hold"/>
                                        <p:tgtEl>
                                          <p:spTgt spid="8"/>
                                        </p:tgtEl>
                                        <p:attrNameLst>
                                          <p:attrName>ppt_x</p:attrName>
                                          <p:attrName>ppt_y</p:attrName>
                                        </p:attrNameLst>
                                      </p:cBhvr>
                                      <p:rCtr x="-2044" y="0"/>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968387" y="1956391"/>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6391"/>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10605263" y="1757102"/>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chemeClr val="accent1"/>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8733"/>
            <a:ext cx="779869" cy="794690"/>
            <a:chOff x="6269195" y="1881751"/>
            <a:chExt cx="670912" cy="670912"/>
          </a:xfrm>
          <a:solidFill>
            <a:schemeClr val="accent1"/>
          </a:solidFill>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dirty="0">
                <a:solidFill>
                  <a:srgbClr val="1A1A1A"/>
                </a:soli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4652" y="3093562"/>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flipH="1">
            <a:off x="7652643" y="2583423"/>
            <a:ext cx="1" cy="5101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61802" y="4232438"/>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38031" y="2394499"/>
            <a:ext cx="13551" cy="18379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EAA99A-96F9-47D8-BFAF-2D9B8F70E21F}"/>
              </a:ext>
            </a:extLst>
          </p:cNvPr>
          <p:cNvCxnSpPr>
            <a:cxnSpLocks/>
            <a:stCxn id="34" idx="4"/>
            <a:endCxn id="37" idx="0"/>
          </p:cNvCxnSpPr>
          <p:nvPr/>
        </p:nvCxnSpPr>
        <p:spPr>
          <a:xfrm flipH="1">
            <a:off x="9977196" y="2387171"/>
            <a:ext cx="1" cy="24454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C0C826-68FF-41DE-B4C3-7EC9BE002AC3}"/>
              </a:ext>
            </a:extLst>
          </p:cNvPr>
          <p:cNvSpPr/>
          <p:nvPr/>
        </p:nvSpPr>
        <p:spPr>
          <a:xfrm>
            <a:off x="9765648" y="1949063"/>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cxnSp>
        <p:nvCxnSpPr>
          <p:cNvPr id="36" name="Straight Connector 35">
            <a:extLst>
              <a:ext uri="{FF2B5EF4-FFF2-40B4-BE49-F238E27FC236}">
                <a16:creationId xmlns:a16="http://schemas.microsoft.com/office/drawing/2014/main" id="{C2B94032-28DD-40BA-B534-476CA1B4C58F}"/>
              </a:ext>
            </a:extLst>
          </p:cNvPr>
          <p:cNvCxnSpPr>
            <a:cxnSpLocks/>
            <a:stCxn id="12" idx="4"/>
          </p:cNvCxnSpPr>
          <p:nvPr/>
        </p:nvCxnSpPr>
        <p:spPr>
          <a:xfrm flipH="1">
            <a:off x="11039659" y="2551791"/>
            <a:ext cx="2" cy="10387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9200967" y="4832583"/>
            <a:ext cx="1552457" cy="191759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Dec. 2018</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2.2 released</a:t>
            </a:r>
            <a:br>
              <a:rPr lang="en-US" sz="1600">
                <a:solidFill>
                  <a:srgbClr val="1A1A1A"/>
                </a:solidFill>
                <a:latin typeface="Segoe UI" panose="020B0502040204020203" pitchFamily="34" charset="0"/>
                <a:cs typeface="Segoe UI" panose="020B0502040204020203" pitchFamily="34" charset="0"/>
              </a:rPr>
            </a:br>
            <a:br>
              <a:rPr lang="en-US" sz="1600">
                <a:solidFill>
                  <a:srgbClr val="1A1A1A"/>
                </a:solidFill>
                <a:latin typeface="Segoe UI" panose="020B0502040204020203" pitchFamily="34" charset="0"/>
                <a:cs typeface="Segoe UI" panose="020B0502040204020203" pitchFamily="34" charset="0"/>
              </a:rPr>
            </a:br>
            <a:r>
              <a:rPr lang="en-US" sz="1600" b="1" i="1">
                <a:solidFill>
                  <a:srgbClr val="1A1A1A"/>
                </a:solidFill>
                <a:latin typeface="Segoe UI" panose="020B0502040204020203" pitchFamily="34" charset="0"/>
                <a:cs typeface="Segoe UI" panose="020B0502040204020203" pitchFamily="34" charset="0"/>
              </a:rPr>
              <a:t>WinForms and WPF go open source</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F1B724A0-1C4C-4B14-BFB4-B1F8FF692CA6}"/>
              </a:ext>
            </a:extLst>
          </p:cNvPr>
          <p:cNvSpPr txBox="1"/>
          <p:nvPr/>
        </p:nvSpPr>
        <p:spPr>
          <a:xfrm>
            <a:off x="10279881" y="3690501"/>
            <a:ext cx="1552457"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Dec.</a:t>
            </a:r>
            <a:r>
              <a:rPr kumimoji="0" lang="en-US" sz="1600" b="1"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2019</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3.1</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a:t>.NET Open Source Journey</a:t>
            </a:r>
          </a:p>
        </p:txBody>
      </p:sp>
    </p:spTree>
    <p:extLst>
      <p:ext uri="{BB962C8B-B14F-4D97-AF65-F5344CB8AC3E}">
        <p14:creationId xmlns:p14="http://schemas.microsoft.com/office/powerpoint/2010/main" val="38877272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par>
                                <p:cTn id="46" presetID="22" presetClass="entr" presetSubtype="1"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par>
                                <p:cTn id="49" presetID="2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22" presetClass="entr" presetSubtype="1"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up)">
                                      <p:cBhvr>
                                        <p:cTn id="57" dur="500"/>
                                        <p:tgtEl>
                                          <p:spTgt spid="48"/>
                                        </p:tgtEl>
                                      </p:cBhvr>
                                    </p:animEffec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par>
                                <p:cTn id="61" presetID="22" presetClass="entr" presetSubtype="1"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anim calcmode="lin" valueType="num">
                                      <p:cBhvr>
                                        <p:cTn id="75" dur="500" fill="hold"/>
                                        <p:tgtEl>
                                          <p:spTgt spid="38"/>
                                        </p:tgtEl>
                                        <p:attrNameLst>
                                          <p:attrName>ppt_x</p:attrName>
                                        </p:attrNameLst>
                                      </p:cBhvr>
                                      <p:tavLst>
                                        <p:tav tm="0">
                                          <p:val>
                                            <p:strVal val="#ppt_x"/>
                                          </p:val>
                                        </p:tav>
                                        <p:tav tm="100000">
                                          <p:val>
                                            <p:strVal val="#ppt_x"/>
                                          </p:val>
                                        </p:tav>
                                      </p:tavLst>
                                    </p:anim>
                                    <p:anim calcmode="lin" valueType="num">
                                      <p:cBhvr>
                                        <p:cTn id="76"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37"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787839" y="414028"/>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3.1</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92413" y="1568164"/>
            <a:ext cx="7883995" cy="501675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defRPr/>
            </a:pPr>
            <a:r>
              <a:rPr lang="en-US" sz="2000" spc="0" dirty="0">
                <a:ln>
                  <a:noFill/>
                </a:ln>
                <a:gradFill>
                  <a:gsLst>
                    <a:gs pos="1250">
                      <a:srgbClr val="FFFFFF"/>
                    </a:gs>
                    <a:gs pos="100000">
                      <a:srgbClr val="FFFFFF"/>
                    </a:gs>
                  </a:gsLst>
                  <a:lin ang="5400000" scaled="0"/>
                </a:gradFill>
                <a:latin typeface="Segoe UI"/>
                <a:cs typeface="Segoe UI Semilight" panose="020B0402040204020203" pitchFamily="34" charset="0"/>
              </a:rPr>
              <a:t>Long-Term Support (LTS)</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 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lvl="0">
              <a:lnSpc>
                <a:spcPct val="90000"/>
              </a:lnSpc>
              <a:spcBef>
                <a:spcPts val="1200"/>
              </a:spcBef>
              <a:buSzPct val="90000"/>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New C# 8.0 language features </a:t>
            </a:r>
          </a:p>
          <a:p>
            <a:pPr lvl="0">
              <a:lnSpc>
                <a:spcPct val="90000"/>
              </a:lnSpc>
              <a:spcBef>
                <a:spcPts val="1200"/>
              </a:spcBef>
              <a:buSzPct val="90000"/>
              <a:defRPr/>
            </a:pPr>
            <a:r>
              <a:rPr lang="en-US" sz="2000" spc="0" dirty="0">
                <a:gradFill>
                  <a:gsLst>
                    <a:gs pos="1250">
                      <a:srgbClr val="FFFFFF"/>
                    </a:gs>
                    <a:gs pos="100000">
                      <a:srgbClr val="FFFFFF"/>
                    </a:gs>
                  </a:gsLst>
                  <a:lin ang="5400000" scaled="0"/>
                </a:gradFill>
                <a:latin typeface="Segoe UI"/>
              </a:rPr>
              <a:t>Full-stack web development &amp; Microservices</a:t>
            </a:r>
          </a:p>
          <a:p>
            <a:pPr lvl="0">
              <a:lnSpc>
                <a:spcPct val="90000"/>
              </a:lnSpc>
              <a:spcBef>
                <a:spcPts val="1200"/>
              </a:spcBef>
              <a:buSzPct val="90000"/>
              <a:defRPr/>
            </a:pPr>
            <a:r>
              <a:rPr lang="en-US" sz="2000" spc="0" dirty="0">
                <a:gradFill>
                  <a:gsLst>
                    <a:gs pos="1250">
                      <a:srgbClr val="FFFFFF"/>
                    </a:gs>
                    <a:gs pos="100000">
                      <a:srgbClr val="FFFFFF"/>
                    </a:gs>
                  </a:gsLst>
                  <a:lin ang="5400000" scaled="0"/>
                </a:gradFill>
                <a:latin typeface="Segoe UI"/>
              </a:rPr>
              <a:t>AI/ML</a:t>
            </a:r>
          </a:p>
          <a:p>
            <a:pPr lvl="0">
              <a:lnSpc>
                <a:spcPct val="90000"/>
              </a:lnSpc>
              <a:spcBef>
                <a:spcPts val="1200"/>
              </a:spcBef>
              <a:buSzPct val="90000"/>
              <a:defRPr/>
            </a:pPr>
            <a:r>
              <a:rPr lang="en-US" sz="2000" spc="0" dirty="0">
                <a:gradFill>
                  <a:gsLst>
                    <a:gs pos="1250">
                      <a:srgbClr val="FFFFFF"/>
                    </a:gs>
                    <a:gs pos="100000">
                      <a:srgbClr val="FFFFFF"/>
                    </a:gs>
                  </a:gsLst>
                  <a:lin ang="5400000" scaled="0"/>
                </a:gradFill>
                <a:latin typeface="Segoe UI"/>
              </a:rPr>
              <a:t>Big Data &amp; IoT</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lang="en-US" sz="2000" spc="0" dirty="0">
              <a:gradFill>
                <a:gsLst>
                  <a:gs pos="1250">
                    <a:srgbClr val="FFFFFF"/>
                  </a:gs>
                  <a:gs pos="100000">
                    <a:srgbClr val="FFFFFF"/>
                  </a:gs>
                </a:gsLst>
                <a:lin ang="5400000" scaled="0"/>
              </a:gradFill>
              <a:latin typeface="Segoe UI"/>
            </a:endParaRP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4808669" y="6166986"/>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4808669" y="471303"/>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dirty="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239" y="1358236"/>
            <a:ext cx="1104028" cy="2737986"/>
          </a:xfrm>
          <a:prstGeom prst="rect">
            <a:avLst/>
          </a:prstGeom>
        </p:spPr>
      </p:pic>
    </p:spTree>
    <p:extLst>
      <p:ext uri="{BB962C8B-B14F-4D97-AF65-F5344CB8AC3E}">
        <p14:creationId xmlns:p14="http://schemas.microsoft.com/office/powerpoint/2010/main" val="12428302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375E-6 -4.44444E-6 L 4.375E-6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theme/theme1.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8" ma:contentTypeDescription="Create a new document." ma:contentTypeScope="" ma:versionID="e2e9849750cdae2b9e41615df324f869">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90eab5e6ab20414ae6a401887cb029a3"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2:Spec_x0020_Status" minOccurs="0"/>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ma:readOnly="false">
      <xsd:simpleType>
        <xsd:restriction base="dms:Note"/>
      </xsd:simpleType>
    </xsd:element>
    <xsd:element name="_ip_UnifiedCompliancePolicyUIAction" ma:index="9" nillable="true" ma:displayName="Unified Compliance Policy UI Action" ma:descrip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Spec_x0020_Status" ma:index="2" nillable="true" ma:displayName="Status" ma:default="Draft" ma:format="Dropdown" ma:internalName="Spec_x0020_Status" ma:readOnly="false">
      <xsd:simpleType>
        <xsd:restriction base="dms:Choice">
          <xsd:enumeration value="Draft"/>
          <xsd:enumeration value="Reviewed"/>
        </xsd:restriction>
      </xsd:simpleType>
    </xsd:element>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hidden="true" ma:internalName="MediaServiceAutoTags" ma:readOnly="true">
      <xsd:simpleType>
        <xsd:restriction base="dms:Text"/>
      </xsd:simpleType>
    </xsd:element>
    <xsd:element name="MediaServiceOCR" ma:index="17" nillable="true" ma:displayName="MediaServiceOCR" ma:description="" ma:hidden="true" ma:internalName="MediaServiceOCR" ma:readOnly="tru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hidden="true" ma:internalName="MediaServiceKeyPoints" ma:readOnly="true">
      <xsd:simpleType>
        <xsd:restriction base="dms:Note"/>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hidden="true" ma:internalName="SharedWithDetails" ma:readOnly="true">
      <xsd:simpleType>
        <xsd:restriction base="dms:Note"/>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bethma@microsoft.com</LastSharedByUser>
    <SharedWithUsers xmlns="11245976-3b4d-4794-a754-317688483df2">
      <UserInfo>
        <DisplayName>James Montemagno</DisplayName>
        <AccountId>287</AccountId>
        <AccountType/>
      </UserInfo>
      <UserInfo>
        <DisplayName>Muzamil Ahmad</DisplayName>
        <AccountId>403</AccountId>
        <AccountType/>
      </UserInfo>
      <UserInfo>
        <DisplayName>Skyler Hartle</DisplayName>
        <AccountId>834</AccountId>
        <AccountType/>
      </UserInfo>
      <UserInfo>
        <DisplayName>Lindsay Berg</DisplayName>
        <AccountId>835</AccountId>
        <AccountType/>
      </UserInfo>
    </SharedWithUsers>
    <LastSharedByTime xmlns="11245976-3b4d-4794-a754-317688483df2">2018-05-25T02:38:30+00:00</LastSharedByTime>
    <Spec_x0020_Status xmlns="569b343d-e775-480b-9b2b-6a6986deb9b0" xsi:nil="tru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CC36D42-4BBB-4D0E-BF0B-3E5A4E415B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 ds:uri="569b343d-e775-480b-9b2b-6a6986deb9b0"/>
  </ds:schemaRefs>
</ds:datastoreItem>
</file>

<file path=docProps/app.xml><?xml version="1.0" encoding="utf-8"?>
<Properties xmlns="http://schemas.openxmlformats.org/officeDocument/2006/extended-properties" xmlns:vt="http://schemas.openxmlformats.org/officeDocument/2006/docPropsVTypes">
  <TotalTime>93</TotalTime>
  <Words>4152</Words>
  <Application>Microsoft Office PowerPoint</Application>
  <PresentationFormat>Widescreen</PresentationFormat>
  <Paragraphs>610</Paragraphs>
  <Slides>30</Slides>
  <Notes>30</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Consolas</vt:lpstr>
      <vt:lpstr>Playfair Display</vt:lpstr>
      <vt:lpstr>Segoe UI</vt:lpstr>
      <vt:lpstr>Segoe UI Light</vt:lpstr>
      <vt:lpstr>Segoe UI Semibold</vt:lpstr>
      <vt:lpstr>Segoe UI Semilight</vt:lpstr>
      <vt:lpstr>Wingdings</vt:lpstr>
      <vt:lpstr>Dotnet_Template_Light</vt:lpstr>
      <vt:lpstr>Dynamics 365</vt:lpstr>
      <vt:lpstr>Azure</vt:lpstr>
      <vt:lpstr>PowerPoint Presentation</vt:lpstr>
      <vt:lpstr>PowerPoint Presentation</vt:lpstr>
      <vt:lpstr>PowerPoint Presentation</vt:lpstr>
      <vt:lpstr>PowerPoint Presentation</vt:lpstr>
      <vt:lpstr>PowerPoint Presentation</vt:lpstr>
      <vt:lpstr>.NET ecosystem momentum</vt:lpstr>
      <vt:lpstr>.NET Open Source Journey</vt:lpstr>
      <vt:lpstr>PowerPoint Presentation</vt:lpstr>
      <vt:lpstr>.NET Core 3 Themes</vt:lpstr>
      <vt:lpstr>.NET Core 3 for Windows Desktop</vt:lpstr>
      <vt:lpstr>Why Windows Desktop on .NET Core?</vt:lpstr>
      <vt:lpstr>ASP.NET Core 3</vt:lpstr>
      <vt:lpstr>ASP.NET Core 3 Blazor</vt:lpstr>
      <vt:lpstr>Machine Learning with ML.NET</vt:lpstr>
      <vt:lpstr>The .NET Roadmap</vt:lpstr>
      <vt:lpstr>The .NET Roadmap</vt:lpstr>
      <vt:lpstr>Introducing .NET 5</vt:lpstr>
      <vt:lpstr>PowerPoint Presentation</vt:lpstr>
      <vt:lpstr>What is not in .NET 5?</vt:lpstr>
      <vt:lpstr>Future of .NET Framework? </vt:lpstr>
      <vt:lpstr>PowerPoint Presentation</vt:lpstr>
      <vt:lpstr>PowerPoint Presentation</vt:lpstr>
      <vt:lpstr>PowerPoint Presentation</vt:lpstr>
      <vt:lpstr>PowerPoint Presentation</vt:lpstr>
      <vt:lpstr>Maturity model for .NET application modernization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dc:title>
  <dc:creator>Maheshkumar Rajarathinavel (AZURE)</dc:creator>
  <cp:lastModifiedBy>Maheshkumar Rajarathinavel (AZURE)</cp:lastModifiedBy>
  <cp:revision>7</cp:revision>
  <dcterms:created xsi:type="dcterms:W3CDTF">2020-06-04T13:50:36Z</dcterms:created>
  <dcterms:modified xsi:type="dcterms:W3CDTF">2020-06-04T15:23:40Z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2020-06-04T13:52:15Z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a053f023-5c16-4343-ac51-0d453d48382f</vt:lpwstr>
  </property>
  <property fmtid="{D5CDD505-2E9C-101B-9397-08002B2CF9AE}" pid="8" name="MSIP_Label_f42aa342-8706-4288-bd11-ebb85995028c_ContentBits">
    <vt:lpwstr>0</vt:lpwstr>
  </property>
</Properties>
</file>